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Prata"/>
      <p:regular r:id="rId14"/>
    </p:embeddedFont>
    <p:embeddedFont>
      <p:font typeface="Prata"/>
      <p:regular r:id="rId15"/>
    </p:embeddedFont>
    <p:embeddedFont>
      <p:font typeface="Raleway"/>
      <p:regular r:id="rId16"/>
    </p:embeddedFont>
    <p:embeddedFont>
      <p:font typeface="Raleway"/>
      <p:regular r:id="rId17"/>
    </p:embeddedFont>
    <p:embeddedFont>
      <p:font typeface="Raleway"/>
      <p:regular r:id="rId18"/>
    </p:embeddedFont>
    <p:embeddedFont>
      <p:font typeface="Raleway"/>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image" Target="../media/image-6-18.png"/><Relationship Id="rId19" Type="http://schemas.openxmlformats.org/officeDocument/2006/relationships/image" Target="../media/image-6-19.png"/><Relationship Id="rId20" Type="http://schemas.openxmlformats.org/officeDocument/2006/relationships/image" Target="../media/image-6-20.png"/><Relationship Id="rId21" Type="http://schemas.openxmlformats.org/officeDocument/2006/relationships/image" Target="../media/image-6-21.png"/><Relationship Id="rId22" Type="http://schemas.openxmlformats.org/officeDocument/2006/relationships/image" Target="../media/image-6-22.png"/><Relationship Id="rId23" Type="http://schemas.openxmlformats.org/officeDocument/2006/relationships/image" Target="../media/image-6-23.png"/><Relationship Id="rId24" Type="http://schemas.openxmlformats.org/officeDocument/2006/relationships/image" Target="../media/image-6-24.png"/><Relationship Id="rId25" Type="http://schemas.openxmlformats.org/officeDocument/2006/relationships/image" Target="../media/image-6-25.png"/><Relationship Id="rId26" Type="http://schemas.openxmlformats.org/officeDocument/2006/relationships/image" Target="../media/image-6-26.png"/><Relationship Id="rId27" Type="http://schemas.openxmlformats.org/officeDocument/2006/relationships/slideLayout" Target="../slideLayouts/slideLayout7.xml"/><Relationship Id="rId2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186845" y="623173"/>
            <a:ext cx="1571149" cy="329208"/>
          </a:xfrm>
          <a:prstGeom prst="roundRect">
            <a:avLst>
              <a:gd name="adj" fmla="val 6383"/>
            </a:avLst>
          </a:prstGeom>
          <a:solidFill>
            <a:srgbClr val="443D09"/>
          </a:solidFill>
          <a:ln/>
        </p:spPr>
      </p:sp>
      <p:sp>
        <p:nvSpPr>
          <p:cNvPr id="4" name="Text 1"/>
          <p:cNvSpPr/>
          <p:nvPr/>
        </p:nvSpPr>
        <p:spPr>
          <a:xfrm>
            <a:off x="6291858" y="675680"/>
            <a:ext cx="1361123" cy="224195"/>
          </a:xfrm>
          <a:prstGeom prst="rect">
            <a:avLst/>
          </a:prstGeom>
          <a:noFill/>
          <a:ln/>
        </p:spPr>
        <p:txBody>
          <a:bodyPr wrap="none" lIns="0" tIns="0" rIns="0" bIns="0" rtlCol="0" anchor="t"/>
          <a:lstStyle/>
          <a:p>
            <a:pPr algn="l" indent="0" marL="0">
              <a:lnSpc>
                <a:spcPts val="1750"/>
              </a:lnSpc>
              <a:buNone/>
            </a:pPr>
            <a:r>
              <a:rPr lang="en-US" sz="1100" dirty="0">
                <a:solidFill>
                  <a:srgbClr val="CFCBBF"/>
                </a:solidFill>
                <a:latin typeface="Raleway" pitchFamily="34" charset="0"/>
                <a:ea typeface="Raleway" pitchFamily="34" charset="-122"/>
                <a:cs typeface="Raleway" pitchFamily="34" charset="-120"/>
              </a:rPr>
              <a:t>TEAM ASYNC AWAIT</a:t>
            </a:r>
            <a:endParaRPr lang="en-US" sz="1100" dirty="0"/>
          </a:p>
        </p:txBody>
      </p:sp>
      <p:sp>
        <p:nvSpPr>
          <p:cNvPr id="5" name="Text 2"/>
          <p:cNvSpPr/>
          <p:nvPr/>
        </p:nvSpPr>
        <p:spPr>
          <a:xfrm>
            <a:off x="6186845" y="1022390"/>
            <a:ext cx="4378047" cy="547211"/>
          </a:xfrm>
          <a:prstGeom prst="rect">
            <a:avLst/>
          </a:prstGeom>
          <a:noFill/>
          <a:ln/>
        </p:spPr>
        <p:txBody>
          <a:bodyPr wrap="none" lIns="0" tIns="0" rIns="0" bIns="0" rtlCol="0" anchor="t"/>
          <a:lstStyle/>
          <a:p>
            <a:pPr algn="l" indent="0" marL="0">
              <a:lnSpc>
                <a:spcPts val="4300"/>
              </a:lnSpc>
              <a:buNone/>
            </a:pPr>
            <a:r>
              <a:rPr lang="en-US" sz="3400" dirty="0">
                <a:solidFill>
                  <a:srgbClr val="F2E782"/>
                </a:solidFill>
                <a:latin typeface="Prata" pitchFamily="34" charset="0"/>
                <a:ea typeface="Prata" pitchFamily="34" charset="-122"/>
                <a:cs typeface="Prata" pitchFamily="34" charset="-120"/>
              </a:rPr>
              <a:t>CodeVault</a:t>
            </a:r>
            <a:endParaRPr lang="en-US" sz="3400" dirty="0"/>
          </a:p>
        </p:txBody>
      </p:sp>
      <p:sp>
        <p:nvSpPr>
          <p:cNvPr id="6" name="Text 3"/>
          <p:cNvSpPr/>
          <p:nvPr/>
        </p:nvSpPr>
        <p:spPr>
          <a:xfrm>
            <a:off x="6186845" y="1832253"/>
            <a:ext cx="7743111" cy="3283268"/>
          </a:xfrm>
          <a:prstGeom prst="rect">
            <a:avLst/>
          </a:prstGeom>
          <a:noFill/>
          <a:ln/>
        </p:spPr>
        <p:txBody>
          <a:bodyPr wrap="square" lIns="0" tIns="0" rIns="0" bIns="0" rtlCol="0" anchor="t"/>
          <a:lstStyle/>
          <a:p>
            <a:pPr algn="l" indent="0" marL="0">
              <a:lnSpc>
                <a:spcPts val="8600"/>
              </a:lnSpc>
              <a:buNone/>
            </a:pPr>
            <a:r>
              <a:rPr lang="en-US" sz="6850" dirty="0">
                <a:solidFill>
                  <a:srgbClr val="F2E782"/>
                </a:solidFill>
                <a:latin typeface="Prata" pitchFamily="34" charset="0"/>
                <a:ea typeface="Prata" pitchFamily="34" charset="-122"/>
                <a:cs typeface="Prata" pitchFamily="34" charset="-120"/>
              </a:rPr>
              <a:t>Where Code Becomes Currency</a:t>
            </a:r>
            <a:endParaRPr lang="en-US" sz="6850" dirty="0"/>
          </a:p>
        </p:txBody>
      </p:sp>
      <p:sp>
        <p:nvSpPr>
          <p:cNvPr id="7" name="Text 4"/>
          <p:cNvSpPr/>
          <p:nvPr/>
        </p:nvSpPr>
        <p:spPr>
          <a:xfrm>
            <a:off x="6186845" y="5378172"/>
            <a:ext cx="7743111" cy="350282"/>
          </a:xfrm>
          <a:prstGeom prst="rect">
            <a:avLst/>
          </a:prstGeom>
          <a:noFill/>
          <a:ln/>
        </p:spPr>
        <p:txBody>
          <a:bodyPr wrap="none" lIns="0" tIns="0" rIns="0" bIns="0" rtlCol="0" anchor="t"/>
          <a:lstStyle/>
          <a:p>
            <a:pPr algn="l" indent="0" marL="0">
              <a:lnSpc>
                <a:spcPts val="2750"/>
              </a:lnSpc>
              <a:buNone/>
            </a:pPr>
            <a:r>
              <a:rPr lang="en-US" sz="1700" dirty="0">
                <a:solidFill>
                  <a:srgbClr val="CFCBBF"/>
                </a:solidFill>
                <a:latin typeface="Raleway" pitchFamily="34" charset="0"/>
                <a:ea typeface="Raleway" pitchFamily="34" charset="-122"/>
                <a:cs typeface="Raleway" pitchFamily="34" charset="-120"/>
              </a:rPr>
              <a:t>Monetize Code, Empower Builders, Transform Development</a:t>
            </a:r>
            <a:endParaRPr lang="en-US" sz="1700" dirty="0"/>
          </a:p>
        </p:txBody>
      </p:sp>
      <p:sp>
        <p:nvSpPr>
          <p:cNvPr id="8" name="Text 5"/>
          <p:cNvSpPr/>
          <p:nvPr/>
        </p:nvSpPr>
        <p:spPr>
          <a:xfrm>
            <a:off x="6186845" y="5925383"/>
            <a:ext cx="7743111" cy="1680924"/>
          </a:xfrm>
          <a:prstGeom prst="rect">
            <a:avLst/>
          </a:prstGeom>
          <a:noFill/>
          <a:ln/>
        </p:spPr>
        <p:txBody>
          <a:bodyPr wrap="square" lIns="0" tIns="0" rIns="0" bIns="0" rtlCol="0" anchor="t"/>
          <a:lstStyle/>
          <a:p>
            <a:pPr algn="l" indent="0" marL="0">
              <a:lnSpc>
                <a:spcPts val="2200"/>
              </a:lnSpc>
              <a:buNone/>
            </a:pPr>
            <a:r>
              <a:rPr lang="en-US" sz="1350" dirty="0">
                <a:solidFill>
                  <a:srgbClr val="CFCBBF"/>
                </a:solidFill>
                <a:latin typeface="Raleway" pitchFamily="34" charset="0"/>
                <a:ea typeface="Raleway" pitchFamily="34" charset="-122"/>
                <a:cs typeface="Raleway" pitchFamily="34" charset="-120"/>
              </a:rPr>
              <a:t>CodeVault is revolutionizing how developers monetize their work and how companies access quality code. By combining blockchain micropayments, AI-powered quality assurance, and a competitive buildathon system, we're creating the world's first comprehensive developer monetization platform. Built on Movement blockchain with cutting-edge technology, CodeVault transforms unused code into valuable assets while providing companies with affordable, production-ready solutions.</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2948107" y="716042"/>
            <a:ext cx="818198" cy="227052"/>
          </a:xfrm>
          <a:prstGeom prst="roundRect">
            <a:avLst>
              <a:gd name="adj" fmla="val 6386"/>
            </a:avLst>
          </a:prstGeom>
          <a:solidFill>
            <a:srgbClr val="443D09"/>
          </a:solidFill>
          <a:ln/>
        </p:spPr>
      </p:sp>
      <p:sp>
        <p:nvSpPr>
          <p:cNvPr id="3" name="Text 1"/>
          <p:cNvSpPr/>
          <p:nvPr/>
        </p:nvSpPr>
        <p:spPr>
          <a:xfrm>
            <a:off x="3020497" y="752237"/>
            <a:ext cx="673418" cy="154662"/>
          </a:xfrm>
          <a:prstGeom prst="rect">
            <a:avLst/>
          </a:prstGeom>
          <a:noFill/>
          <a:ln/>
        </p:spPr>
        <p:txBody>
          <a:bodyPr wrap="none" lIns="0" tIns="0" rIns="0" bIns="0" rtlCol="0" anchor="t"/>
          <a:lstStyle/>
          <a:p>
            <a:pPr algn="l" indent="0" marL="0">
              <a:lnSpc>
                <a:spcPts val="1200"/>
              </a:lnSpc>
              <a:buNone/>
            </a:pPr>
            <a:r>
              <a:rPr lang="en-US" sz="750" dirty="0">
                <a:solidFill>
                  <a:srgbClr val="CFCBBF"/>
                </a:solidFill>
                <a:latin typeface="Raleway" pitchFamily="34" charset="0"/>
                <a:ea typeface="Raleway" pitchFamily="34" charset="-122"/>
                <a:cs typeface="Raleway" pitchFamily="34" charset="-120"/>
              </a:rPr>
              <a:t>THE PROBLEM</a:t>
            </a:r>
            <a:endParaRPr lang="en-US" sz="750" dirty="0"/>
          </a:p>
        </p:txBody>
      </p:sp>
      <p:sp>
        <p:nvSpPr>
          <p:cNvPr id="4" name="Text 2"/>
          <p:cNvSpPr/>
          <p:nvPr/>
        </p:nvSpPr>
        <p:spPr>
          <a:xfrm>
            <a:off x="2948107" y="991314"/>
            <a:ext cx="5499021" cy="377547"/>
          </a:xfrm>
          <a:prstGeom prst="rect">
            <a:avLst/>
          </a:prstGeom>
          <a:noFill/>
          <a:ln/>
        </p:spPr>
        <p:txBody>
          <a:bodyPr wrap="none" lIns="0" tIns="0" rIns="0" bIns="0" rtlCol="0" anchor="t"/>
          <a:lstStyle/>
          <a:p>
            <a:pPr algn="l" indent="0" marL="0">
              <a:lnSpc>
                <a:spcPts val="2950"/>
              </a:lnSpc>
              <a:buNone/>
            </a:pPr>
            <a:r>
              <a:rPr lang="en-US" sz="2350" dirty="0">
                <a:solidFill>
                  <a:srgbClr val="F2E782"/>
                </a:solidFill>
                <a:latin typeface="Prata" pitchFamily="34" charset="0"/>
                <a:ea typeface="Prata" pitchFamily="34" charset="-122"/>
                <a:cs typeface="Prata" pitchFamily="34" charset="-120"/>
              </a:rPr>
              <a:t>The Development Economy is Broken</a:t>
            </a:r>
            <a:endParaRPr lang="en-US" sz="2350" dirty="0"/>
          </a:p>
        </p:txBody>
      </p:sp>
      <p:sp>
        <p:nvSpPr>
          <p:cNvPr id="5" name="Text 3"/>
          <p:cNvSpPr/>
          <p:nvPr/>
        </p:nvSpPr>
        <p:spPr>
          <a:xfrm>
            <a:off x="2948107" y="1550075"/>
            <a:ext cx="8734187" cy="580073"/>
          </a:xfrm>
          <a:prstGeom prst="rect">
            <a:avLst/>
          </a:prstGeom>
          <a:noFill/>
          <a:ln/>
        </p:spPr>
        <p:txBody>
          <a:bodyPr wrap="square" lIns="0" tIns="0" rIns="0" bIns="0" rtlCol="0" anchor="t"/>
          <a:lstStyle/>
          <a:p>
            <a:pPr algn="l" indent="0" marL="0">
              <a:lnSpc>
                <a:spcPts val="1500"/>
              </a:lnSpc>
              <a:buNone/>
            </a:pPr>
            <a:r>
              <a:rPr lang="en-US" sz="950" dirty="0">
                <a:solidFill>
                  <a:srgbClr val="CFCBBF"/>
                </a:solidFill>
                <a:latin typeface="Raleway" pitchFamily="34" charset="0"/>
                <a:ea typeface="Raleway" pitchFamily="34" charset="-122"/>
                <a:cs typeface="Raleway" pitchFamily="34" charset="-120"/>
              </a:rPr>
              <a:t>Developers create millions of high-quality projects annually—from college assignments to side projects to proof-of-concept applications—yet have no viable platform to monetize this work. Meanwhile, companies pay exorbitant costs for basic features and struggle to find proven talent. This creates a massive inefficiency where value goes unrealized on both sides of the equation.</a:t>
            </a:r>
            <a:endParaRPr lang="en-US" sz="950" dirty="0"/>
          </a:p>
        </p:txBody>
      </p:sp>
      <p:sp>
        <p:nvSpPr>
          <p:cNvPr id="6" name="Shape 4"/>
          <p:cNvSpPr/>
          <p:nvPr/>
        </p:nvSpPr>
        <p:spPr>
          <a:xfrm>
            <a:off x="2948107" y="2265997"/>
            <a:ext cx="2830830" cy="2660094"/>
          </a:xfrm>
          <a:prstGeom prst="roundRect">
            <a:avLst>
              <a:gd name="adj" fmla="val 2750"/>
            </a:avLst>
          </a:prstGeom>
          <a:solidFill>
            <a:srgbClr val="1B1C1D"/>
          </a:solidFill>
          <a:ln w="15240">
            <a:solidFill>
              <a:srgbClr val="FF6B6B"/>
            </a:solidFill>
            <a:prstDash val="solid"/>
          </a:ln>
        </p:spPr>
      </p:sp>
      <p:sp>
        <p:nvSpPr>
          <p:cNvPr id="7" name="Shape 5"/>
          <p:cNvSpPr/>
          <p:nvPr/>
        </p:nvSpPr>
        <p:spPr>
          <a:xfrm>
            <a:off x="2932867" y="2265997"/>
            <a:ext cx="60960" cy="2660094"/>
          </a:xfrm>
          <a:prstGeom prst="roundRect">
            <a:avLst>
              <a:gd name="adj" fmla="val 29732"/>
            </a:avLst>
          </a:prstGeom>
          <a:solidFill>
            <a:srgbClr val="FF6B6B"/>
          </a:solidFill>
          <a:ln/>
        </p:spPr>
      </p:sp>
      <p:sp>
        <p:nvSpPr>
          <p:cNvPr id="8" name="Text 6"/>
          <p:cNvSpPr/>
          <p:nvPr/>
        </p:nvSpPr>
        <p:spPr>
          <a:xfrm>
            <a:off x="3129796" y="2401967"/>
            <a:ext cx="1887855" cy="188833"/>
          </a:xfrm>
          <a:prstGeom prst="rect">
            <a:avLst/>
          </a:prstGeom>
          <a:noFill/>
          <a:ln/>
        </p:spPr>
        <p:txBody>
          <a:bodyPr wrap="none" lIns="0" tIns="0" rIns="0" bIns="0" rtlCol="0" anchor="t"/>
          <a:lstStyle/>
          <a:p>
            <a:pPr algn="l" indent="0" marL="0">
              <a:lnSpc>
                <a:spcPts val="1450"/>
              </a:lnSpc>
              <a:buNone/>
            </a:pPr>
            <a:r>
              <a:rPr lang="en-US" sz="1150" dirty="0">
                <a:solidFill>
                  <a:srgbClr val="CFCBBF"/>
                </a:solidFill>
                <a:latin typeface="Prata" pitchFamily="34" charset="0"/>
                <a:ea typeface="Prata" pitchFamily="34" charset="-122"/>
                <a:cs typeface="Prata" pitchFamily="34" charset="-120"/>
              </a:rPr>
              <a:t>No Monetization Platform</a:t>
            </a:r>
            <a:endParaRPr lang="en-US" sz="1150" dirty="0"/>
          </a:p>
        </p:txBody>
      </p:sp>
      <p:sp>
        <p:nvSpPr>
          <p:cNvPr id="9" name="Text 7"/>
          <p:cNvSpPr/>
          <p:nvPr/>
        </p:nvSpPr>
        <p:spPr>
          <a:xfrm>
            <a:off x="3129796" y="2663190"/>
            <a:ext cx="2513171" cy="1933575"/>
          </a:xfrm>
          <a:prstGeom prst="rect">
            <a:avLst/>
          </a:prstGeom>
          <a:noFill/>
          <a:ln/>
        </p:spPr>
        <p:txBody>
          <a:bodyPr wrap="square" lIns="0" tIns="0" rIns="0" bIns="0" rtlCol="0" anchor="t"/>
          <a:lstStyle/>
          <a:p>
            <a:pPr algn="l" indent="0" marL="0">
              <a:lnSpc>
                <a:spcPts val="1500"/>
              </a:lnSpc>
              <a:buNone/>
            </a:pPr>
            <a:r>
              <a:rPr lang="en-US" sz="950" dirty="0">
                <a:solidFill>
                  <a:srgbClr val="CFCBBF"/>
                </a:solidFill>
                <a:latin typeface="Raleway" pitchFamily="34" charset="0"/>
                <a:ea typeface="Raleway" pitchFamily="34" charset="-122"/>
                <a:cs typeface="Raleway" pitchFamily="34" charset="-120"/>
              </a:rPr>
              <a:t>Talented developers invest countless hours building side projects, hackathon submissions, and college coursework that showcases their skills. Yet there's no legitimate marketplace where they can transform this intellectual property into income. GitHub stars don't pay the bills, and quality code sits idle in repositories, generating zero revenue despite its potential value to businesses and other developers.</a:t>
            </a:r>
            <a:endParaRPr lang="en-US" sz="950" dirty="0"/>
          </a:p>
        </p:txBody>
      </p:sp>
      <p:sp>
        <p:nvSpPr>
          <p:cNvPr id="10" name="Shape 8"/>
          <p:cNvSpPr/>
          <p:nvPr/>
        </p:nvSpPr>
        <p:spPr>
          <a:xfrm>
            <a:off x="5899666" y="2265997"/>
            <a:ext cx="2830949" cy="2660094"/>
          </a:xfrm>
          <a:prstGeom prst="roundRect">
            <a:avLst>
              <a:gd name="adj" fmla="val 2750"/>
            </a:avLst>
          </a:prstGeom>
          <a:solidFill>
            <a:srgbClr val="1B1C1D"/>
          </a:solidFill>
          <a:ln w="15240">
            <a:solidFill>
              <a:srgbClr val="FF8C42"/>
            </a:solidFill>
            <a:prstDash val="solid"/>
          </a:ln>
        </p:spPr>
      </p:sp>
      <p:sp>
        <p:nvSpPr>
          <p:cNvPr id="11" name="Shape 9"/>
          <p:cNvSpPr/>
          <p:nvPr/>
        </p:nvSpPr>
        <p:spPr>
          <a:xfrm>
            <a:off x="5884426" y="2265997"/>
            <a:ext cx="60960" cy="2660094"/>
          </a:xfrm>
          <a:prstGeom prst="roundRect">
            <a:avLst>
              <a:gd name="adj" fmla="val 29732"/>
            </a:avLst>
          </a:prstGeom>
          <a:solidFill>
            <a:srgbClr val="FF8C42"/>
          </a:solidFill>
          <a:ln/>
        </p:spPr>
      </p:sp>
      <p:sp>
        <p:nvSpPr>
          <p:cNvPr id="12" name="Text 10"/>
          <p:cNvSpPr/>
          <p:nvPr/>
        </p:nvSpPr>
        <p:spPr>
          <a:xfrm>
            <a:off x="6081355" y="2401967"/>
            <a:ext cx="2198965" cy="188833"/>
          </a:xfrm>
          <a:prstGeom prst="rect">
            <a:avLst/>
          </a:prstGeom>
          <a:noFill/>
          <a:ln/>
        </p:spPr>
        <p:txBody>
          <a:bodyPr wrap="none" lIns="0" tIns="0" rIns="0" bIns="0" rtlCol="0" anchor="t"/>
          <a:lstStyle/>
          <a:p>
            <a:pPr algn="l" indent="0" marL="0">
              <a:lnSpc>
                <a:spcPts val="1450"/>
              </a:lnSpc>
              <a:buNone/>
            </a:pPr>
            <a:r>
              <a:rPr lang="en-US" sz="1150" dirty="0">
                <a:solidFill>
                  <a:srgbClr val="CFCBBF"/>
                </a:solidFill>
                <a:latin typeface="Prata" pitchFamily="34" charset="0"/>
                <a:ea typeface="Prata" pitchFamily="34" charset="-122"/>
                <a:cs typeface="Prata" pitchFamily="34" charset="-120"/>
              </a:rPr>
              <a:t>Expensive Development Costs</a:t>
            </a:r>
            <a:endParaRPr lang="en-US" sz="1150" dirty="0"/>
          </a:p>
        </p:txBody>
      </p:sp>
      <p:sp>
        <p:nvSpPr>
          <p:cNvPr id="13" name="Text 11"/>
          <p:cNvSpPr/>
          <p:nvPr/>
        </p:nvSpPr>
        <p:spPr>
          <a:xfrm>
            <a:off x="6081355" y="2663190"/>
            <a:ext cx="2513290" cy="2126933"/>
          </a:xfrm>
          <a:prstGeom prst="rect">
            <a:avLst/>
          </a:prstGeom>
          <a:noFill/>
          <a:ln/>
        </p:spPr>
        <p:txBody>
          <a:bodyPr wrap="square" lIns="0" tIns="0" rIns="0" bIns="0" rtlCol="0" anchor="t"/>
          <a:lstStyle/>
          <a:p>
            <a:pPr algn="l" indent="0" marL="0">
              <a:lnSpc>
                <a:spcPts val="1500"/>
              </a:lnSpc>
              <a:buNone/>
            </a:pPr>
            <a:r>
              <a:rPr lang="en-US" sz="950" dirty="0">
                <a:solidFill>
                  <a:srgbClr val="CFCBBF"/>
                </a:solidFill>
                <a:latin typeface="Raleway" pitchFamily="34" charset="0"/>
                <a:ea typeface="Raleway" pitchFamily="34" charset="-122"/>
                <a:cs typeface="Raleway" pitchFamily="34" charset="-120"/>
              </a:rPr>
              <a:t>Companies face development costs ranging from $50,000 to $500,000 for features that may already exist in someone's repository. Custom development requires hiring expensive agencies or full-time engineers, leading to 3-6 month timelines for basic implementations. Startups burn through funding on reinventing wheels, while established companies struggle with procurement processes and vendor management overhead.</a:t>
            </a:r>
            <a:endParaRPr lang="en-US" sz="950" dirty="0"/>
          </a:p>
        </p:txBody>
      </p:sp>
      <p:sp>
        <p:nvSpPr>
          <p:cNvPr id="14" name="Shape 12"/>
          <p:cNvSpPr/>
          <p:nvPr/>
        </p:nvSpPr>
        <p:spPr>
          <a:xfrm>
            <a:off x="8851344" y="2265997"/>
            <a:ext cx="2830949" cy="2660094"/>
          </a:xfrm>
          <a:prstGeom prst="roundRect">
            <a:avLst>
              <a:gd name="adj" fmla="val 2750"/>
            </a:avLst>
          </a:prstGeom>
          <a:solidFill>
            <a:srgbClr val="1B1C1D"/>
          </a:solidFill>
          <a:ln w="15240">
            <a:solidFill>
              <a:srgbClr val="FFA07A"/>
            </a:solidFill>
            <a:prstDash val="solid"/>
          </a:ln>
        </p:spPr>
      </p:sp>
      <p:sp>
        <p:nvSpPr>
          <p:cNvPr id="15" name="Shape 13"/>
          <p:cNvSpPr/>
          <p:nvPr/>
        </p:nvSpPr>
        <p:spPr>
          <a:xfrm>
            <a:off x="8836104" y="2265997"/>
            <a:ext cx="60960" cy="2660094"/>
          </a:xfrm>
          <a:prstGeom prst="roundRect">
            <a:avLst>
              <a:gd name="adj" fmla="val 29732"/>
            </a:avLst>
          </a:prstGeom>
          <a:solidFill>
            <a:srgbClr val="FFA07A"/>
          </a:solidFill>
          <a:ln/>
        </p:spPr>
      </p:sp>
      <p:sp>
        <p:nvSpPr>
          <p:cNvPr id="16" name="Text 14"/>
          <p:cNvSpPr/>
          <p:nvPr/>
        </p:nvSpPr>
        <p:spPr>
          <a:xfrm>
            <a:off x="9033034" y="2401967"/>
            <a:ext cx="1823680" cy="188833"/>
          </a:xfrm>
          <a:prstGeom prst="rect">
            <a:avLst/>
          </a:prstGeom>
          <a:noFill/>
          <a:ln/>
        </p:spPr>
        <p:txBody>
          <a:bodyPr wrap="none" lIns="0" tIns="0" rIns="0" bIns="0" rtlCol="0" anchor="t"/>
          <a:lstStyle/>
          <a:p>
            <a:pPr algn="l" indent="0" marL="0">
              <a:lnSpc>
                <a:spcPts val="1450"/>
              </a:lnSpc>
              <a:buNone/>
            </a:pPr>
            <a:r>
              <a:rPr lang="en-US" sz="1150" dirty="0">
                <a:solidFill>
                  <a:srgbClr val="CFCBBF"/>
                </a:solidFill>
                <a:latin typeface="Prata" pitchFamily="34" charset="0"/>
                <a:ea typeface="Prata" pitchFamily="34" charset="-122"/>
                <a:cs typeface="Prata" pitchFamily="34" charset="-120"/>
              </a:rPr>
              <a:t>Wasted Developer Talent</a:t>
            </a:r>
            <a:endParaRPr lang="en-US" sz="1150" dirty="0"/>
          </a:p>
        </p:txBody>
      </p:sp>
      <p:sp>
        <p:nvSpPr>
          <p:cNvPr id="17" name="Text 15"/>
          <p:cNvSpPr/>
          <p:nvPr/>
        </p:nvSpPr>
        <p:spPr>
          <a:xfrm>
            <a:off x="9033034" y="2663190"/>
            <a:ext cx="2513290" cy="2126933"/>
          </a:xfrm>
          <a:prstGeom prst="rect">
            <a:avLst/>
          </a:prstGeom>
          <a:noFill/>
          <a:ln/>
        </p:spPr>
        <p:txBody>
          <a:bodyPr wrap="square" lIns="0" tIns="0" rIns="0" bIns="0" rtlCol="0" anchor="t"/>
          <a:lstStyle/>
          <a:p>
            <a:pPr algn="l" indent="0" marL="0">
              <a:lnSpc>
                <a:spcPts val="1500"/>
              </a:lnSpc>
              <a:buNone/>
            </a:pPr>
            <a:r>
              <a:rPr lang="en-US" sz="950" dirty="0">
                <a:solidFill>
                  <a:srgbClr val="CFCBBF"/>
                </a:solidFill>
                <a:latin typeface="Raleway" pitchFamily="34" charset="0"/>
                <a:ea typeface="Raleway" pitchFamily="34" charset="-122"/>
                <a:cs typeface="Raleway" pitchFamily="34" charset="-120"/>
              </a:rPr>
              <a:t>Every semester, students complete sophisticated coding projects demonstrating real-world problem-solving abilities. These projects—representing thousands of hours of effort and creative thinking—collect digital dust after grading. Young developers lack platforms to showcase their work professionally, missing opportunities to build reputation, earn recognition, and generate passive income from their academic achievements.</a:t>
            </a:r>
            <a:endParaRPr lang="en-US" sz="950" dirty="0"/>
          </a:p>
        </p:txBody>
      </p:sp>
      <p:sp>
        <p:nvSpPr>
          <p:cNvPr id="18" name="Shape 16"/>
          <p:cNvSpPr/>
          <p:nvPr/>
        </p:nvSpPr>
        <p:spPr>
          <a:xfrm>
            <a:off x="2948107" y="5046821"/>
            <a:ext cx="2830830" cy="2466737"/>
          </a:xfrm>
          <a:prstGeom prst="roundRect">
            <a:avLst>
              <a:gd name="adj" fmla="val 2966"/>
            </a:avLst>
          </a:prstGeom>
          <a:solidFill>
            <a:srgbClr val="1B1C1D"/>
          </a:solidFill>
          <a:ln w="15240">
            <a:solidFill>
              <a:srgbClr val="FF6B9D"/>
            </a:solidFill>
            <a:prstDash val="solid"/>
          </a:ln>
        </p:spPr>
      </p:sp>
      <p:sp>
        <p:nvSpPr>
          <p:cNvPr id="19" name="Shape 17"/>
          <p:cNvSpPr/>
          <p:nvPr/>
        </p:nvSpPr>
        <p:spPr>
          <a:xfrm>
            <a:off x="2932867" y="5046821"/>
            <a:ext cx="60960" cy="2466737"/>
          </a:xfrm>
          <a:prstGeom prst="roundRect">
            <a:avLst>
              <a:gd name="adj" fmla="val 29732"/>
            </a:avLst>
          </a:prstGeom>
          <a:solidFill>
            <a:srgbClr val="FF6B9D"/>
          </a:solidFill>
          <a:ln/>
        </p:spPr>
      </p:sp>
      <p:sp>
        <p:nvSpPr>
          <p:cNvPr id="20" name="Text 18"/>
          <p:cNvSpPr/>
          <p:nvPr/>
        </p:nvSpPr>
        <p:spPr>
          <a:xfrm>
            <a:off x="3129796" y="5182791"/>
            <a:ext cx="2140863" cy="188833"/>
          </a:xfrm>
          <a:prstGeom prst="rect">
            <a:avLst/>
          </a:prstGeom>
          <a:noFill/>
          <a:ln/>
        </p:spPr>
        <p:txBody>
          <a:bodyPr wrap="none" lIns="0" tIns="0" rIns="0" bIns="0" rtlCol="0" anchor="t"/>
          <a:lstStyle/>
          <a:p>
            <a:pPr algn="l" indent="0" marL="0">
              <a:lnSpc>
                <a:spcPts val="1450"/>
              </a:lnSpc>
              <a:buNone/>
            </a:pPr>
            <a:r>
              <a:rPr lang="en-US" sz="1150" dirty="0">
                <a:solidFill>
                  <a:srgbClr val="CFCBBF"/>
                </a:solidFill>
                <a:latin typeface="Prata" pitchFamily="34" charset="0"/>
                <a:ea typeface="Prata" pitchFamily="34" charset="-122"/>
                <a:cs typeface="Prata" pitchFamily="34" charset="-120"/>
              </a:rPr>
              <a:t>Fragmented Talent Discovery</a:t>
            </a:r>
            <a:endParaRPr lang="en-US" sz="1150" dirty="0"/>
          </a:p>
        </p:txBody>
      </p:sp>
      <p:sp>
        <p:nvSpPr>
          <p:cNvPr id="21" name="Text 19"/>
          <p:cNvSpPr/>
          <p:nvPr/>
        </p:nvSpPr>
        <p:spPr>
          <a:xfrm>
            <a:off x="3129796" y="5444014"/>
            <a:ext cx="2513171" cy="1933575"/>
          </a:xfrm>
          <a:prstGeom prst="rect">
            <a:avLst/>
          </a:prstGeom>
          <a:noFill/>
          <a:ln/>
        </p:spPr>
        <p:txBody>
          <a:bodyPr wrap="square" lIns="0" tIns="0" rIns="0" bIns="0" rtlCol="0" anchor="t"/>
          <a:lstStyle/>
          <a:p>
            <a:pPr algn="l" indent="0" marL="0">
              <a:lnSpc>
                <a:spcPts val="1500"/>
              </a:lnSpc>
              <a:buNone/>
            </a:pPr>
            <a:r>
              <a:rPr lang="en-US" sz="950" dirty="0">
                <a:solidFill>
                  <a:srgbClr val="CFCBBF"/>
                </a:solidFill>
                <a:latin typeface="Raleway" pitchFamily="34" charset="0"/>
                <a:ea typeface="Raleway" pitchFamily="34" charset="-122"/>
                <a:cs typeface="Raleway" pitchFamily="34" charset="-120"/>
              </a:rPr>
              <a:t>Hiring managers spend weeks reviewing portfolios, conducting technical interviews, and verifying coding abilities through abstract algorithmic tests. Traditional hiring provides no transparency into real-world coding contributions, project complexity, or code quality. Companies can't easily identify developers who have proven track records of building production-ready solutions in their specific tech stack.</a:t>
            </a:r>
            <a:endParaRPr lang="en-US" sz="950" dirty="0"/>
          </a:p>
        </p:txBody>
      </p:sp>
      <p:sp>
        <p:nvSpPr>
          <p:cNvPr id="22" name="Shape 20"/>
          <p:cNvSpPr/>
          <p:nvPr/>
        </p:nvSpPr>
        <p:spPr>
          <a:xfrm>
            <a:off x="5899666" y="5046821"/>
            <a:ext cx="2830949" cy="2466737"/>
          </a:xfrm>
          <a:prstGeom prst="roundRect">
            <a:avLst>
              <a:gd name="adj" fmla="val 2966"/>
            </a:avLst>
          </a:prstGeom>
          <a:solidFill>
            <a:srgbClr val="1B1C1D"/>
          </a:solidFill>
          <a:ln w="15240">
            <a:solidFill>
              <a:srgbClr val="E63946"/>
            </a:solidFill>
            <a:prstDash val="solid"/>
          </a:ln>
        </p:spPr>
      </p:sp>
      <p:sp>
        <p:nvSpPr>
          <p:cNvPr id="23" name="Shape 21"/>
          <p:cNvSpPr/>
          <p:nvPr/>
        </p:nvSpPr>
        <p:spPr>
          <a:xfrm>
            <a:off x="5884426" y="5046821"/>
            <a:ext cx="60960" cy="2466737"/>
          </a:xfrm>
          <a:prstGeom prst="roundRect">
            <a:avLst>
              <a:gd name="adj" fmla="val 29732"/>
            </a:avLst>
          </a:prstGeom>
          <a:solidFill>
            <a:srgbClr val="E63946"/>
          </a:solidFill>
          <a:ln/>
        </p:spPr>
      </p:sp>
      <p:sp>
        <p:nvSpPr>
          <p:cNvPr id="24" name="Text 22"/>
          <p:cNvSpPr/>
          <p:nvPr/>
        </p:nvSpPr>
        <p:spPr>
          <a:xfrm>
            <a:off x="6081355" y="5182791"/>
            <a:ext cx="1924645" cy="188833"/>
          </a:xfrm>
          <a:prstGeom prst="rect">
            <a:avLst/>
          </a:prstGeom>
          <a:noFill/>
          <a:ln/>
        </p:spPr>
        <p:txBody>
          <a:bodyPr wrap="none" lIns="0" tIns="0" rIns="0" bIns="0" rtlCol="0" anchor="t"/>
          <a:lstStyle/>
          <a:p>
            <a:pPr algn="l" indent="0" marL="0">
              <a:lnSpc>
                <a:spcPts val="1450"/>
              </a:lnSpc>
              <a:buNone/>
            </a:pPr>
            <a:r>
              <a:rPr lang="en-US" sz="1150" dirty="0">
                <a:solidFill>
                  <a:srgbClr val="CFCBBF"/>
                </a:solidFill>
                <a:latin typeface="Prata" pitchFamily="34" charset="0"/>
                <a:ea typeface="Prata" pitchFamily="34" charset="-122"/>
                <a:cs typeface="Prata" pitchFamily="34" charset="-120"/>
              </a:rPr>
              <a:t>High-Risk Code Purchases</a:t>
            </a:r>
            <a:endParaRPr lang="en-US" sz="1150" dirty="0"/>
          </a:p>
        </p:txBody>
      </p:sp>
      <p:sp>
        <p:nvSpPr>
          <p:cNvPr id="25" name="Text 23"/>
          <p:cNvSpPr/>
          <p:nvPr/>
        </p:nvSpPr>
        <p:spPr>
          <a:xfrm>
            <a:off x="6081355" y="5444014"/>
            <a:ext cx="2513290" cy="1933575"/>
          </a:xfrm>
          <a:prstGeom prst="rect">
            <a:avLst/>
          </a:prstGeom>
          <a:noFill/>
          <a:ln/>
        </p:spPr>
        <p:txBody>
          <a:bodyPr wrap="square" lIns="0" tIns="0" rIns="0" bIns="0" rtlCol="0" anchor="t"/>
          <a:lstStyle/>
          <a:p>
            <a:pPr algn="l" indent="0" marL="0">
              <a:lnSpc>
                <a:spcPts val="1500"/>
              </a:lnSpc>
              <a:buNone/>
            </a:pPr>
            <a:r>
              <a:rPr lang="en-US" sz="950" dirty="0">
                <a:solidFill>
                  <a:srgbClr val="CFCBBF"/>
                </a:solidFill>
                <a:latin typeface="Raleway" pitchFamily="34" charset="0"/>
                <a:ea typeface="Raleway" pitchFamily="34" charset="-122"/>
                <a:cs typeface="Raleway" pitchFamily="34" charset="-120"/>
              </a:rPr>
              <a:t>When companies do attempt to purchase code from marketplaces or freelancers, they face significant risks: unvetted code quality, security vulnerabilities, lack of documentation, and potential licensing issues. Without try-before-you-buy options or quality guarantees, businesses hesitate to adopt external code, further perpetuating expensive custom development cycles and missed opportunities for rapid deployment.</a:t>
            </a:r>
            <a:endParaRPr lang="en-US" sz="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3070146" y="789980"/>
            <a:ext cx="963454" cy="220504"/>
          </a:xfrm>
          <a:prstGeom prst="roundRect">
            <a:avLst>
              <a:gd name="adj" fmla="val 6392"/>
            </a:avLst>
          </a:prstGeom>
          <a:solidFill>
            <a:srgbClr val="443D0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40512" y="853202"/>
            <a:ext cx="93940" cy="93940"/>
          </a:xfrm>
          <a:prstGeom prst="rect">
            <a:avLst/>
          </a:prstGeom>
        </p:spPr>
      </p:pic>
      <p:sp>
        <p:nvSpPr>
          <p:cNvPr id="4" name="Text 1"/>
          <p:cNvSpPr/>
          <p:nvPr/>
        </p:nvSpPr>
        <p:spPr>
          <a:xfrm>
            <a:off x="3281363" y="825103"/>
            <a:ext cx="681871" cy="150257"/>
          </a:xfrm>
          <a:prstGeom prst="rect">
            <a:avLst/>
          </a:prstGeom>
          <a:noFill/>
          <a:ln/>
        </p:spPr>
        <p:txBody>
          <a:bodyPr wrap="none" lIns="0" tIns="0" rIns="0" bIns="0" rtlCol="0" anchor="t"/>
          <a:lstStyle/>
          <a:p>
            <a:pPr algn="l" indent="0" marL="0">
              <a:lnSpc>
                <a:spcPts val="1150"/>
              </a:lnSpc>
              <a:buNone/>
            </a:pPr>
            <a:r>
              <a:rPr lang="en-US" sz="700" dirty="0">
                <a:solidFill>
                  <a:srgbClr val="CFCBBF"/>
                </a:solidFill>
                <a:latin typeface="Raleway" pitchFamily="34" charset="0"/>
                <a:ea typeface="Raleway" pitchFamily="34" charset="-122"/>
                <a:cs typeface="Raleway" pitchFamily="34" charset="-120"/>
              </a:rPr>
              <a:t>THE SOLUTION</a:t>
            </a:r>
            <a:endParaRPr lang="en-US" sz="700" dirty="0"/>
          </a:p>
        </p:txBody>
      </p:sp>
      <p:sp>
        <p:nvSpPr>
          <p:cNvPr id="5" name="Text 2"/>
          <p:cNvSpPr/>
          <p:nvPr/>
        </p:nvSpPr>
        <p:spPr>
          <a:xfrm>
            <a:off x="3070146" y="1057394"/>
            <a:ext cx="8363903" cy="366951"/>
          </a:xfrm>
          <a:prstGeom prst="rect">
            <a:avLst/>
          </a:prstGeom>
          <a:noFill/>
          <a:ln/>
        </p:spPr>
        <p:txBody>
          <a:bodyPr wrap="none" lIns="0" tIns="0" rIns="0" bIns="0" rtlCol="0" anchor="t"/>
          <a:lstStyle/>
          <a:p>
            <a:pPr algn="l" indent="0" marL="0">
              <a:lnSpc>
                <a:spcPts val="2850"/>
              </a:lnSpc>
              <a:buNone/>
            </a:pPr>
            <a:r>
              <a:rPr lang="en-US" sz="2300" dirty="0">
                <a:solidFill>
                  <a:srgbClr val="F2E782"/>
                </a:solidFill>
                <a:latin typeface="Prata" pitchFamily="34" charset="0"/>
                <a:ea typeface="Prata" pitchFamily="34" charset="-122"/>
                <a:cs typeface="Prata" pitchFamily="34" charset="-120"/>
              </a:rPr>
              <a:t>CodeVault: Bridging the Gap Between Code and Commerce</a:t>
            </a:r>
            <a:endParaRPr lang="en-US" sz="2300" dirty="0"/>
          </a:p>
        </p:txBody>
      </p:sp>
      <p:sp>
        <p:nvSpPr>
          <p:cNvPr id="6" name="Text 3"/>
          <p:cNvSpPr/>
          <p:nvPr/>
        </p:nvSpPr>
        <p:spPr>
          <a:xfrm>
            <a:off x="3070146" y="1600438"/>
            <a:ext cx="8490109" cy="563285"/>
          </a:xfrm>
          <a:prstGeom prst="rect">
            <a:avLst/>
          </a:prstGeom>
          <a:noFill/>
          <a:ln/>
        </p:spPr>
        <p:txBody>
          <a:bodyPr wrap="square" lIns="0" tIns="0" rIns="0" bIns="0" rtlCol="0" anchor="t"/>
          <a:lstStyle/>
          <a:p>
            <a:pPr algn="l" indent="0" marL="0">
              <a:lnSpc>
                <a:spcPts val="1450"/>
              </a:lnSpc>
              <a:buNone/>
            </a:pPr>
            <a:r>
              <a:rPr lang="en-US" sz="900" dirty="0">
                <a:solidFill>
                  <a:srgbClr val="CFCBBF"/>
                </a:solidFill>
                <a:latin typeface="Raleway" pitchFamily="34" charset="0"/>
                <a:ea typeface="Raleway" pitchFamily="34" charset="-122"/>
                <a:cs typeface="Raleway" pitchFamily="34" charset="-120"/>
              </a:rPr>
              <a:t>CodeVault transforms the development economy by creating a trusted marketplace where developers monetize their work and companies access affordable, quality code. Our platform combines blockchain micropayments for instant transactions, AI-powered quality verification for security assurance, and a competitive buildathon system that reduces development costs by up to 90% while accelerating time-to-market.</a:t>
            </a:r>
            <a:endParaRPr lang="en-US" sz="900" dirty="0"/>
          </a:p>
        </p:txBody>
      </p:sp>
      <p:sp>
        <p:nvSpPr>
          <p:cNvPr id="7" name="Shape 4"/>
          <p:cNvSpPr/>
          <p:nvPr/>
        </p:nvSpPr>
        <p:spPr>
          <a:xfrm>
            <a:off x="3070146" y="2295763"/>
            <a:ext cx="2751773" cy="2998827"/>
          </a:xfrm>
          <a:prstGeom prst="roundRect">
            <a:avLst>
              <a:gd name="adj" fmla="val 640"/>
            </a:avLst>
          </a:prstGeom>
          <a:solidFill>
            <a:srgbClr val="3A3B3C"/>
          </a:solidFill>
          <a:ln/>
        </p:spPr>
      </p:sp>
      <p:sp>
        <p:nvSpPr>
          <p:cNvPr id="8" name="Text 5"/>
          <p:cNvSpPr/>
          <p:nvPr/>
        </p:nvSpPr>
        <p:spPr>
          <a:xfrm>
            <a:off x="3187541" y="2413159"/>
            <a:ext cx="2516981" cy="440531"/>
          </a:xfrm>
          <a:prstGeom prst="rect">
            <a:avLst/>
          </a:prstGeom>
          <a:noFill/>
          <a:ln/>
        </p:spPr>
        <p:txBody>
          <a:bodyPr wrap="square" lIns="0" tIns="0" rIns="0" bIns="0" rtlCol="0" anchor="t"/>
          <a:lstStyle/>
          <a:p>
            <a:pPr algn="l" indent="0" marL="0">
              <a:lnSpc>
                <a:spcPts val="1700"/>
              </a:lnSpc>
              <a:buNone/>
            </a:pPr>
            <a:r>
              <a:rPr lang="en-US" sz="1350" dirty="0">
                <a:solidFill>
                  <a:srgbClr val="CFCBBF"/>
                </a:solidFill>
                <a:latin typeface="Prata" pitchFamily="34" charset="0"/>
                <a:ea typeface="Prata" pitchFamily="34" charset="-122"/>
                <a:cs typeface="Prata" pitchFamily="34" charset="-120"/>
              </a:rPr>
              <a:t>First-Ever Code Monetization Ecosystem</a:t>
            </a:r>
            <a:endParaRPr lang="en-US" sz="1350" dirty="0"/>
          </a:p>
        </p:txBody>
      </p:sp>
      <p:sp>
        <p:nvSpPr>
          <p:cNvPr id="9" name="Text 6"/>
          <p:cNvSpPr/>
          <p:nvPr/>
        </p:nvSpPr>
        <p:spPr>
          <a:xfrm>
            <a:off x="3187541" y="2924056"/>
            <a:ext cx="2516981" cy="2253139"/>
          </a:xfrm>
          <a:prstGeom prst="rect">
            <a:avLst/>
          </a:prstGeom>
          <a:noFill/>
          <a:ln/>
        </p:spPr>
        <p:txBody>
          <a:bodyPr wrap="square" lIns="0" tIns="0" rIns="0" bIns="0" rtlCol="0" anchor="t"/>
          <a:lstStyle/>
          <a:p>
            <a:pPr algn="l" indent="0" marL="0">
              <a:lnSpc>
                <a:spcPts val="1450"/>
              </a:lnSpc>
              <a:buNone/>
            </a:pPr>
            <a:r>
              <a:rPr lang="en-US" sz="900" dirty="0">
                <a:solidFill>
                  <a:srgbClr val="CFCBBF"/>
                </a:solidFill>
                <a:latin typeface="Raleway" pitchFamily="34" charset="0"/>
                <a:ea typeface="Raleway" pitchFamily="34" charset="-122"/>
                <a:cs typeface="Raleway" pitchFamily="34" charset="-120"/>
              </a:rPr>
              <a:t>Developers can upload any production-ready code—from complete SaaS applications to reusable components, college projects to hackathon winners—and set pricing for both demo access and full downloads. Movement blockchain's x402 micropayment protocol enables instant, low-fee transactions as small as $0.01, making it economically viable to sell individual components or templates. Every sale triggers automatic wallet payments, creating passive income streams from code that would otherwise sit unused.</a:t>
            </a:r>
            <a:endParaRPr lang="en-US" sz="900" dirty="0"/>
          </a:p>
        </p:txBody>
      </p:sp>
      <p:sp>
        <p:nvSpPr>
          <p:cNvPr id="10" name="Shape 7"/>
          <p:cNvSpPr/>
          <p:nvPr/>
        </p:nvSpPr>
        <p:spPr>
          <a:xfrm>
            <a:off x="5939314" y="2295763"/>
            <a:ext cx="2751773" cy="2998827"/>
          </a:xfrm>
          <a:prstGeom prst="roundRect">
            <a:avLst>
              <a:gd name="adj" fmla="val 640"/>
            </a:avLst>
          </a:prstGeom>
          <a:solidFill>
            <a:srgbClr val="3A3B3C"/>
          </a:solidFill>
          <a:ln/>
        </p:spPr>
      </p:sp>
      <p:sp>
        <p:nvSpPr>
          <p:cNvPr id="11" name="Text 8"/>
          <p:cNvSpPr/>
          <p:nvPr/>
        </p:nvSpPr>
        <p:spPr>
          <a:xfrm>
            <a:off x="6056709" y="2413159"/>
            <a:ext cx="2516981" cy="440531"/>
          </a:xfrm>
          <a:prstGeom prst="rect">
            <a:avLst/>
          </a:prstGeom>
          <a:noFill/>
          <a:ln/>
        </p:spPr>
        <p:txBody>
          <a:bodyPr wrap="square" lIns="0" tIns="0" rIns="0" bIns="0" rtlCol="0" anchor="t"/>
          <a:lstStyle/>
          <a:p>
            <a:pPr algn="l" indent="0" marL="0">
              <a:lnSpc>
                <a:spcPts val="1700"/>
              </a:lnSpc>
              <a:buNone/>
            </a:pPr>
            <a:r>
              <a:rPr lang="en-US" sz="1350" dirty="0">
                <a:solidFill>
                  <a:srgbClr val="CFCBBF"/>
                </a:solidFill>
                <a:latin typeface="Prata" pitchFamily="34" charset="0"/>
                <a:ea typeface="Prata" pitchFamily="34" charset="-122"/>
                <a:cs typeface="Prata" pitchFamily="34" charset="-120"/>
              </a:rPr>
              <a:t>Affordable, Risk-Free Code Access</a:t>
            </a:r>
            <a:endParaRPr lang="en-US" sz="1350" dirty="0"/>
          </a:p>
        </p:txBody>
      </p:sp>
      <p:sp>
        <p:nvSpPr>
          <p:cNvPr id="12" name="Text 9"/>
          <p:cNvSpPr/>
          <p:nvPr/>
        </p:nvSpPr>
        <p:spPr>
          <a:xfrm>
            <a:off x="6056709" y="2924056"/>
            <a:ext cx="2516981" cy="2253139"/>
          </a:xfrm>
          <a:prstGeom prst="rect">
            <a:avLst/>
          </a:prstGeom>
          <a:noFill/>
          <a:ln/>
        </p:spPr>
        <p:txBody>
          <a:bodyPr wrap="square" lIns="0" tIns="0" rIns="0" bIns="0" rtlCol="0" anchor="t"/>
          <a:lstStyle/>
          <a:p>
            <a:pPr algn="l" indent="0" marL="0">
              <a:lnSpc>
                <a:spcPts val="1450"/>
              </a:lnSpc>
              <a:buNone/>
            </a:pPr>
            <a:r>
              <a:rPr lang="en-US" sz="900" dirty="0">
                <a:solidFill>
                  <a:srgbClr val="CFCBBF"/>
                </a:solidFill>
                <a:latin typeface="Raleway" pitchFamily="34" charset="0"/>
                <a:ea typeface="Raleway" pitchFamily="34" charset="-122"/>
                <a:cs typeface="Raleway" pitchFamily="34" charset="-120"/>
              </a:rPr>
              <a:t>Companies and individual developers can browse our curated marketplace of verified, production-ready code across all major frameworks and languages. Our unique try-before-you-buy model lets buyers purchase demo access at minimal cost (typically $1-5) to evaluate code architecture, quality, and fit before committing to full downloads ($10-500). Every project includes comprehensive documentation, setup guides, and AI-verified security reports, eliminating the guesswork and risk from code purchases.</a:t>
            </a:r>
            <a:endParaRPr lang="en-US" sz="900" dirty="0"/>
          </a:p>
        </p:txBody>
      </p:sp>
      <p:sp>
        <p:nvSpPr>
          <p:cNvPr id="13" name="Shape 10"/>
          <p:cNvSpPr/>
          <p:nvPr/>
        </p:nvSpPr>
        <p:spPr>
          <a:xfrm>
            <a:off x="8808482" y="2295763"/>
            <a:ext cx="2751773" cy="2998827"/>
          </a:xfrm>
          <a:prstGeom prst="roundRect">
            <a:avLst>
              <a:gd name="adj" fmla="val 640"/>
            </a:avLst>
          </a:prstGeom>
          <a:solidFill>
            <a:srgbClr val="3A3B3C"/>
          </a:solidFill>
          <a:ln/>
        </p:spPr>
      </p:sp>
      <p:sp>
        <p:nvSpPr>
          <p:cNvPr id="14" name="Text 11"/>
          <p:cNvSpPr/>
          <p:nvPr/>
        </p:nvSpPr>
        <p:spPr>
          <a:xfrm>
            <a:off x="8925878" y="2413159"/>
            <a:ext cx="2516981" cy="440531"/>
          </a:xfrm>
          <a:prstGeom prst="rect">
            <a:avLst/>
          </a:prstGeom>
          <a:noFill/>
          <a:ln/>
        </p:spPr>
        <p:txBody>
          <a:bodyPr wrap="square" lIns="0" tIns="0" rIns="0" bIns="0" rtlCol="0" anchor="t"/>
          <a:lstStyle/>
          <a:p>
            <a:pPr algn="l" indent="0" marL="0">
              <a:lnSpc>
                <a:spcPts val="1700"/>
              </a:lnSpc>
              <a:buNone/>
            </a:pPr>
            <a:r>
              <a:rPr lang="en-US" sz="1350" dirty="0">
                <a:solidFill>
                  <a:srgbClr val="CFCBBF"/>
                </a:solidFill>
                <a:latin typeface="Prata" pitchFamily="34" charset="0"/>
                <a:ea typeface="Prata" pitchFamily="34" charset="-122"/>
                <a:cs typeface="Prata" pitchFamily="34" charset="-120"/>
              </a:rPr>
              <a:t>Revolutionary Buildathon System</a:t>
            </a:r>
            <a:endParaRPr lang="en-US" sz="1350" dirty="0"/>
          </a:p>
        </p:txBody>
      </p:sp>
      <p:sp>
        <p:nvSpPr>
          <p:cNvPr id="15" name="Text 12"/>
          <p:cNvSpPr/>
          <p:nvPr/>
        </p:nvSpPr>
        <p:spPr>
          <a:xfrm>
            <a:off x="8925878" y="2924056"/>
            <a:ext cx="2516981" cy="2253139"/>
          </a:xfrm>
          <a:prstGeom prst="rect">
            <a:avLst/>
          </a:prstGeom>
          <a:noFill/>
          <a:ln/>
        </p:spPr>
        <p:txBody>
          <a:bodyPr wrap="square" lIns="0" tIns="0" rIns="0" bIns="0" rtlCol="0" anchor="t"/>
          <a:lstStyle/>
          <a:p>
            <a:pPr algn="l" indent="0" marL="0">
              <a:lnSpc>
                <a:spcPts val="1450"/>
              </a:lnSpc>
              <a:buNone/>
            </a:pPr>
            <a:r>
              <a:rPr lang="en-US" sz="900" dirty="0">
                <a:solidFill>
                  <a:srgbClr val="CFCBBF"/>
                </a:solidFill>
                <a:latin typeface="Raleway" pitchFamily="34" charset="0"/>
                <a:ea typeface="Raleway" pitchFamily="34" charset="-122"/>
                <a:cs typeface="Raleway" pitchFamily="34" charset="-120"/>
              </a:rPr>
              <a:t>Companies can launch custom feature campaigns where multiple developers compete to build the best solution. Instead of paying one contractor $50,000 upfront, companies set prize pools (e.g., $10,000) and receive multiple competing implementations. Smart contracts ensure transparent, automatic prize distribution to winners. This competitive model reduces costs by 70-90% while accelerating delivery timelines from months to weeks and guaranteeing multiple solution approaches.</a:t>
            </a:r>
            <a:endParaRPr lang="en-US" sz="900" dirty="0"/>
          </a:p>
        </p:txBody>
      </p:sp>
      <p:sp>
        <p:nvSpPr>
          <p:cNvPr id="16" name="Shape 13"/>
          <p:cNvSpPr/>
          <p:nvPr/>
        </p:nvSpPr>
        <p:spPr>
          <a:xfrm>
            <a:off x="3070146" y="5411986"/>
            <a:ext cx="4186357" cy="2027515"/>
          </a:xfrm>
          <a:prstGeom prst="roundRect">
            <a:avLst>
              <a:gd name="adj" fmla="val 869"/>
            </a:avLst>
          </a:prstGeom>
          <a:solidFill>
            <a:srgbClr val="3A3B3C"/>
          </a:solidFill>
          <a:ln/>
        </p:spPr>
      </p:sp>
      <p:sp>
        <p:nvSpPr>
          <p:cNvPr id="17" name="Text 14"/>
          <p:cNvSpPr/>
          <p:nvPr/>
        </p:nvSpPr>
        <p:spPr>
          <a:xfrm>
            <a:off x="3187541" y="5529382"/>
            <a:ext cx="3273623" cy="220266"/>
          </a:xfrm>
          <a:prstGeom prst="rect">
            <a:avLst/>
          </a:prstGeom>
          <a:noFill/>
          <a:ln/>
        </p:spPr>
        <p:txBody>
          <a:bodyPr wrap="none" lIns="0" tIns="0" rIns="0" bIns="0" rtlCol="0" anchor="t"/>
          <a:lstStyle/>
          <a:p>
            <a:pPr algn="l" indent="0" marL="0">
              <a:lnSpc>
                <a:spcPts val="1700"/>
              </a:lnSpc>
              <a:buNone/>
            </a:pPr>
            <a:r>
              <a:rPr lang="en-US" sz="1350" dirty="0">
                <a:solidFill>
                  <a:srgbClr val="CFCBBF"/>
                </a:solidFill>
                <a:latin typeface="Prata" pitchFamily="34" charset="0"/>
                <a:ea typeface="Prata" pitchFamily="34" charset="-122"/>
                <a:cs typeface="Prata" pitchFamily="34" charset="-120"/>
              </a:rPr>
              <a:t>Transparent Talent Discovery &amp; Hiring</a:t>
            </a:r>
            <a:endParaRPr lang="en-US" sz="1350" dirty="0"/>
          </a:p>
        </p:txBody>
      </p:sp>
      <p:sp>
        <p:nvSpPr>
          <p:cNvPr id="18" name="Text 15"/>
          <p:cNvSpPr/>
          <p:nvPr/>
        </p:nvSpPr>
        <p:spPr>
          <a:xfrm>
            <a:off x="3187541" y="5820013"/>
            <a:ext cx="3951565" cy="1314331"/>
          </a:xfrm>
          <a:prstGeom prst="rect">
            <a:avLst/>
          </a:prstGeom>
          <a:noFill/>
          <a:ln/>
        </p:spPr>
        <p:txBody>
          <a:bodyPr wrap="square" lIns="0" tIns="0" rIns="0" bIns="0" rtlCol="0" anchor="t"/>
          <a:lstStyle/>
          <a:p>
            <a:pPr algn="l" indent="0" marL="0">
              <a:lnSpc>
                <a:spcPts val="1450"/>
              </a:lnSpc>
              <a:buNone/>
            </a:pPr>
            <a:r>
              <a:rPr lang="en-US" sz="900" dirty="0">
                <a:solidFill>
                  <a:srgbClr val="CFCBBF"/>
                </a:solidFill>
                <a:latin typeface="Raleway" pitchFamily="34" charset="0"/>
                <a:ea typeface="Raleway" pitchFamily="34" charset="-122"/>
                <a:cs typeface="Raleway" pitchFamily="34" charset="-120"/>
              </a:rPr>
              <a:t>Our platform leaderboard ranks developers by total earnings, project quality scores, successful sales, and buildathon victories—creating a merit-based reputation system that reflects real coding ability. Companies can hire directly from top performers, with verifiable proof of their production-ready code, technology expertise, and problem-solving capabilities. This eliminates lengthy technical interviews and provides confidence in hiring decisions based on demonstrated track records.</a:t>
            </a:r>
            <a:endParaRPr lang="en-US" sz="900" dirty="0"/>
          </a:p>
        </p:txBody>
      </p:sp>
      <p:sp>
        <p:nvSpPr>
          <p:cNvPr id="19" name="Shape 16"/>
          <p:cNvSpPr/>
          <p:nvPr/>
        </p:nvSpPr>
        <p:spPr>
          <a:xfrm>
            <a:off x="7373898" y="5411986"/>
            <a:ext cx="4186357" cy="2027515"/>
          </a:xfrm>
          <a:prstGeom prst="roundRect">
            <a:avLst>
              <a:gd name="adj" fmla="val 869"/>
            </a:avLst>
          </a:prstGeom>
          <a:solidFill>
            <a:srgbClr val="3A3B3C"/>
          </a:solidFill>
          <a:ln/>
        </p:spPr>
      </p:sp>
      <p:sp>
        <p:nvSpPr>
          <p:cNvPr id="20" name="Text 17"/>
          <p:cNvSpPr/>
          <p:nvPr/>
        </p:nvSpPr>
        <p:spPr>
          <a:xfrm>
            <a:off x="7491293" y="5529382"/>
            <a:ext cx="2595443" cy="220266"/>
          </a:xfrm>
          <a:prstGeom prst="rect">
            <a:avLst/>
          </a:prstGeom>
          <a:noFill/>
          <a:ln/>
        </p:spPr>
        <p:txBody>
          <a:bodyPr wrap="none" lIns="0" tIns="0" rIns="0" bIns="0" rtlCol="0" anchor="t"/>
          <a:lstStyle/>
          <a:p>
            <a:pPr algn="l" indent="0" marL="0">
              <a:lnSpc>
                <a:spcPts val="1700"/>
              </a:lnSpc>
              <a:buNone/>
            </a:pPr>
            <a:r>
              <a:rPr lang="en-US" sz="1350" dirty="0">
                <a:solidFill>
                  <a:srgbClr val="CFCBBF"/>
                </a:solidFill>
                <a:latin typeface="Prata" pitchFamily="34" charset="0"/>
                <a:ea typeface="Prata" pitchFamily="34" charset="-122"/>
                <a:cs typeface="Prata" pitchFamily="34" charset="-120"/>
              </a:rPr>
              <a:t>AI-Powered Quality Assurance</a:t>
            </a:r>
            <a:endParaRPr lang="en-US" sz="1350" dirty="0"/>
          </a:p>
        </p:txBody>
      </p:sp>
      <p:sp>
        <p:nvSpPr>
          <p:cNvPr id="21" name="Text 18"/>
          <p:cNvSpPr/>
          <p:nvPr/>
        </p:nvSpPr>
        <p:spPr>
          <a:xfrm>
            <a:off x="7491293" y="5820013"/>
            <a:ext cx="3951565" cy="1502092"/>
          </a:xfrm>
          <a:prstGeom prst="rect">
            <a:avLst/>
          </a:prstGeom>
          <a:noFill/>
          <a:ln/>
        </p:spPr>
        <p:txBody>
          <a:bodyPr wrap="square" lIns="0" tIns="0" rIns="0" bIns="0" rtlCol="0" anchor="t"/>
          <a:lstStyle/>
          <a:p>
            <a:pPr algn="l" indent="0" marL="0">
              <a:lnSpc>
                <a:spcPts val="1450"/>
              </a:lnSpc>
              <a:buNone/>
            </a:pPr>
            <a:r>
              <a:rPr lang="en-US" sz="900" dirty="0">
                <a:solidFill>
                  <a:srgbClr val="CFCBBF"/>
                </a:solidFill>
                <a:latin typeface="Raleway" pitchFamily="34" charset="0"/>
                <a:ea typeface="Raleway" pitchFamily="34" charset="-122"/>
                <a:cs typeface="Raleway" pitchFamily="34" charset="-120"/>
              </a:rPr>
              <a:t>Every submitted repository undergoes comprehensive examination by our Gemini AI integration, which analyzes code for security vulnerabilities, identifies potential fraud (plagiarism, malicious code), verifies documentation completeness, and assesses production-readiness. Buyers receive detailed AI reports covering code quality metrics, security scores, and implementation recommendations. This automated verification ensures marketplace integrity and gives buyers confidence in their purchases.</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2631162" y="774383"/>
            <a:ext cx="1014293" cy="243483"/>
          </a:xfrm>
          <a:prstGeom prst="roundRect">
            <a:avLst>
              <a:gd name="adj" fmla="val 6387"/>
            </a:avLst>
          </a:prstGeom>
          <a:solidFill>
            <a:srgbClr val="443D0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08910" y="844272"/>
            <a:ext cx="103584" cy="103584"/>
          </a:xfrm>
          <a:prstGeom prst="rect">
            <a:avLst/>
          </a:prstGeom>
        </p:spPr>
      </p:pic>
      <p:sp>
        <p:nvSpPr>
          <p:cNvPr id="4" name="Text 1"/>
          <p:cNvSpPr/>
          <p:nvPr/>
        </p:nvSpPr>
        <p:spPr>
          <a:xfrm>
            <a:off x="2864287" y="813197"/>
            <a:ext cx="703421" cy="165854"/>
          </a:xfrm>
          <a:prstGeom prst="rect">
            <a:avLst/>
          </a:prstGeom>
          <a:noFill/>
          <a:ln/>
        </p:spPr>
        <p:txBody>
          <a:bodyPr wrap="none" lIns="0" tIns="0" rIns="0" bIns="0" rtlCol="0" anchor="t"/>
          <a:lstStyle/>
          <a:p>
            <a:pPr algn="l" indent="0" marL="0">
              <a:lnSpc>
                <a:spcPts val="1300"/>
              </a:lnSpc>
              <a:buNone/>
            </a:pPr>
            <a:r>
              <a:rPr lang="en-US" sz="800" dirty="0">
                <a:solidFill>
                  <a:srgbClr val="CFCBBF"/>
                </a:solidFill>
                <a:latin typeface="Raleway" pitchFamily="34" charset="0"/>
                <a:ea typeface="Raleway" pitchFamily="34" charset="-122"/>
                <a:cs typeface="Raleway" pitchFamily="34" charset="-120"/>
              </a:rPr>
              <a:t>TECHNOLOGY</a:t>
            </a:r>
            <a:endParaRPr lang="en-US" sz="800" dirty="0"/>
          </a:p>
        </p:txBody>
      </p:sp>
      <p:sp>
        <p:nvSpPr>
          <p:cNvPr id="5" name="Text 2"/>
          <p:cNvSpPr/>
          <p:nvPr/>
        </p:nvSpPr>
        <p:spPr>
          <a:xfrm>
            <a:off x="2631162" y="1069658"/>
            <a:ext cx="6766560" cy="404932"/>
          </a:xfrm>
          <a:prstGeom prst="rect">
            <a:avLst/>
          </a:prstGeom>
          <a:noFill/>
          <a:ln/>
        </p:spPr>
        <p:txBody>
          <a:bodyPr wrap="none" lIns="0" tIns="0" rIns="0" bIns="0" rtlCol="0" anchor="t"/>
          <a:lstStyle/>
          <a:p>
            <a:pPr algn="l" indent="0" marL="0">
              <a:lnSpc>
                <a:spcPts val="3150"/>
              </a:lnSpc>
              <a:buNone/>
            </a:pPr>
            <a:r>
              <a:rPr lang="en-US" sz="2550" dirty="0">
                <a:solidFill>
                  <a:srgbClr val="F2E782"/>
                </a:solidFill>
                <a:latin typeface="Prata" pitchFamily="34" charset="0"/>
                <a:ea typeface="Prata" pitchFamily="34" charset="-122"/>
                <a:cs typeface="Prata" pitchFamily="34" charset="-120"/>
              </a:rPr>
              <a:t>Powered by Cutting-Edge Technology Stack</a:t>
            </a:r>
            <a:endParaRPr lang="en-US" sz="2550" dirty="0"/>
          </a:p>
        </p:txBody>
      </p:sp>
      <p:sp>
        <p:nvSpPr>
          <p:cNvPr id="6" name="Text 3"/>
          <p:cNvSpPr/>
          <p:nvPr/>
        </p:nvSpPr>
        <p:spPr>
          <a:xfrm>
            <a:off x="2631162" y="1668899"/>
            <a:ext cx="9367957" cy="414338"/>
          </a:xfrm>
          <a:prstGeom prst="rect">
            <a:avLst/>
          </a:prstGeom>
          <a:noFill/>
          <a:ln/>
        </p:spPr>
        <p:txBody>
          <a:bodyPr wrap="square" lIns="0" tIns="0" rIns="0" bIns="0" rtlCol="0" anchor="t"/>
          <a:lstStyle/>
          <a:p>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CodeVault leverages enterprise-grade technologies across blockchain, artificial intelligence, modern web development, and security infrastructure. Our architecture ensures scalability, security, and seamless user experience while handling micropayments, AI analysis, and large-scale code storage.</a:t>
            </a:r>
            <a:endParaRPr lang="en-US" sz="1000" dirty="0"/>
          </a:p>
        </p:txBody>
      </p:sp>
      <p:sp>
        <p:nvSpPr>
          <p:cNvPr id="7" name="Text 4"/>
          <p:cNvSpPr/>
          <p:nvPr/>
        </p:nvSpPr>
        <p:spPr>
          <a:xfrm>
            <a:off x="2631162" y="2358509"/>
            <a:ext cx="1840230" cy="202525"/>
          </a:xfrm>
          <a:prstGeom prst="rect">
            <a:avLst/>
          </a:prstGeom>
          <a:noFill/>
          <a:ln/>
        </p:spPr>
        <p:txBody>
          <a:bodyPr wrap="none" lIns="0" tIns="0" rIns="0" bIns="0" rtlCol="0" anchor="t"/>
          <a:lstStyle/>
          <a:p>
            <a:pPr algn="l" indent="0" marL="0">
              <a:lnSpc>
                <a:spcPts val="1550"/>
              </a:lnSpc>
              <a:buNone/>
            </a:pPr>
            <a:r>
              <a:rPr lang="en-US" sz="1250" dirty="0">
                <a:solidFill>
                  <a:srgbClr val="F2E782"/>
                </a:solidFill>
                <a:latin typeface="Prata" pitchFamily="34" charset="0"/>
                <a:ea typeface="Prata" pitchFamily="34" charset="-122"/>
                <a:cs typeface="Prata" pitchFamily="34" charset="-120"/>
              </a:rPr>
              <a:t>Blockchain &amp; Payments</a:t>
            </a:r>
            <a:endParaRPr lang="en-US" sz="1250" dirty="0"/>
          </a:p>
        </p:txBody>
      </p:sp>
      <p:sp>
        <p:nvSpPr>
          <p:cNvPr id="8" name="Text 5"/>
          <p:cNvSpPr/>
          <p:nvPr/>
        </p:nvSpPr>
        <p:spPr>
          <a:xfrm>
            <a:off x="2631162" y="2690574"/>
            <a:ext cx="2104906" cy="621506"/>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Movement Blockchain</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High-performance L1 for instant finality</a:t>
            </a:r>
            <a:endParaRPr lang="en-US" sz="1000" dirty="0"/>
          </a:p>
        </p:txBody>
      </p:sp>
      <p:sp>
        <p:nvSpPr>
          <p:cNvPr id="9" name="Text 6"/>
          <p:cNvSpPr/>
          <p:nvPr/>
        </p:nvSpPr>
        <p:spPr>
          <a:xfrm>
            <a:off x="2631162" y="3357324"/>
            <a:ext cx="2104906" cy="621506"/>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x402 Micropayments</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Sub-cent transactions with minimal fees</a:t>
            </a:r>
            <a:endParaRPr lang="en-US" sz="1000" dirty="0"/>
          </a:p>
        </p:txBody>
      </p:sp>
      <p:sp>
        <p:nvSpPr>
          <p:cNvPr id="10" name="Text 7"/>
          <p:cNvSpPr/>
          <p:nvPr/>
        </p:nvSpPr>
        <p:spPr>
          <a:xfrm>
            <a:off x="2631162" y="4024074"/>
            <a:ext cx="2104906" cy="621506"/>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Rust/Move Contracts</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Secure, verifiable smart contracts</a:t>
            </a:r>
            <a:endParaRPr lang="en-US" sz="1000" dirty="0"/>
          </a:p>
        </p:txBody>
      </p:sp>
      <p:sp>
        <p:nvSpPr>
          <p:cNvPr id="11" name="Text 8"/>
          <p:cNvSpPr/>
          <p:nvPr/>
        </p:nvSpPr>
        <p:spPr>
          <a:xfrm>
            <a:off x="2631162" y="4690824"/>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Multi-sig Wallets</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Enhanced security for prize pools</a:t>
            </a:r>
            <a:endParaRPr lang="en-US" sz="1000" dirty="0"/>
          </a:p>
        </p:txBody>
      </p:sp>
      <p:sp>
        <p:nvSpPr>
          <p:cNvPr id="12" name="Text 9"/>
          <p:cNvSpPr/>
          <p:nvPr/>
        </p:nvSpPr>
        <p:spPr>
          <a:xfrm>
            <a:off x="2631162" y="5150406"/>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Automatic Distribution</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Smart contract-based payouts</a:t>
            </a:r>
            <a:endParaRPr lang="en-US" sz="1000" dirty="0"/>
          </a:p>
        </p:txBody>
      </p:sp>
      <p:sp>
        <p:nvSpPr>
          <p:cNvPr id="13" name="Text 10"/>
          <p:cNvSpPr/>
          <p:nvPr/>
        </p:nvSpPr>
        <p:spPr>
          <a:xfrm>
            <a:off x="2631162" y="5681305"/>
            <a:ext cx="2104906" cy="1657350"/>
          </a:xfrm>
          <a:prstGeom prst="rect">
            <a:avLst/>
          </a:prstGeom>
          <a:noFill/>
          <a:ln/>
        </p:spPr>
        <p:txBody>
          <a:bodyPr wrap="square" lIns="0" tIns="0" rIns="0" bIns="0" rtlCol="0" anchor="t"/>
          <a:lstStyle/>
          <a:p>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Movement blockchain's x402 protocol enables the economic viability of our marketplace by supporting transactions as low as $0.01 with near-zero fees, making it practical for developers to sell individual components and for buyers to try demos affordably.</a:t>
            </a:r>
            <a:endParaRPr lang="en-US" sz="1000" dirty="0"/>
          </a:p>
        </p:txBody>
      </p:sp>
      <p:sp>
        <p:nvSpPr>
          <p:cNvPr id="14" name="Text 11"/>
          <p:cNvSpPr/>
          <p:nvPr/>
        </p:nvSpPr>
        <p:spPr>
          <a:xfrm>
            <a:off x="5059680" y="2358509"/>
            <a:ext cx="1619845" cy="202525"/>
          </a:xfrm>
          <a:prstGeom prst="rect">
            <a:avLst/>
          </a:prstGeom>
          <a:noFill/>
          <a:ln/>
        </p:spPr>
        <p:txBody>
          <a:bodyPr wrap="none" lIns="0" tIns="0" rIns="0" bIns="0" rtlCol="0" anchor="t"/>
          <a:lstStyle/>
          <a:p>
            <a:pPr algn="l" indent="0" marL="0">
              <a:lnSpc>
                <a:spcPts val="1550"/>
              </a:lnSpc>
              <a:buNone/>
            </a:pPr>
            <a:r>
              <a:rPr lang="en-US" sz="1250" dirty="0">
                <a:solidFill>
                  <a:srgbClr val="F2E782"/>
                </a:solidFill>
                <a:latin typeface="Prata" pitchFamily="34" charset="0"/>
                <a:ea typeface="Prata" pitchFamily="34" charset="-122"/>
                <a:cs typeface="Prata" pitchFamily="34" charset="-120"/>
              </a:rPr>
              <a:t>AI &amp; Intelligence</a:t>
            </a:r>
            <a:endParaRPr lang="en-US" sz="1250" dirty="0"/>
          </a:p>
        </p:txBody>
      </p:sp>
      <p:sp>
        <p:nvSpPr>
          <p:cNvPr id="15" name="Text 12"/>
          <p:cNvSpPr/>
          <p:nvPr/>
        </p:nvSpPr>
        <p:spPr>
          <a:xfrm>
            <a:off x="5059680" y="2690574"/>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Gemini AI Integration</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Advanced code analysis engine</a:t>
            </a:r>
            <a:endParaRPr lang="en-US" sz="1000" dirty="0"/>
          </a:p>
        </p:txBody>
      </p:sp>
      <p:sp>
        <p:nvSpPr>
          <p:cNvPr id="16" name="Text 13"/>
          <p:cNvSpPr/>
          <p:nvPr/>
        </p:nvSpPr>
        <p:spPr>
          <a:xfrm>
            <a:off x="5059680" y="3150156"/>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Quality Assessment</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Automated scoring system</a:t>
            </a:r>
            <a:endParaRPr lang="en-US" sz="1000" dirty="0"/>
          </a:p>
        </p:txBody>
      </p:sp>
      <p:sp>
        <p:nvSpPr>
          <p:cNvPr id="17" name="Text 14"/>
          <p:cNvSpPr/>
          <p:nvPr/>
        </p:nvSpPr>
        <p:spPr>
          <a:xfrm>
            <a:off x="5059680" y="3609737"/>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Fraud Detection</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Plagiarism and malware identification</a:t>
            </a:r>
            <a:endParaRPr lang="en-US" sz="1000" dirty="0"/>
          </a:p>
        </p:txBody>
      </p:sp>
      <p:sp>
        <p:nvSpPr>
          <p:cNvPr id="18" name="Text 15"/>
          <p:cNvSpPr/>
          <p:nvPr/>
        </p:nvSpPr>
        <p:spPr>
          <a:xfrm>
            <a:off x="5059680" y="4069318"/>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Security Scanning</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Vulnerability detection</a:t>
            </a:r>
            <a:endParaRPr lang="en-US" sz="1000" dirty="0"/>
          </a:p>
        </p:txBody>
      </p:sp>
      <p:sp>
        <p:nvSpPr>
          <p:cNvPr id="19" name="Text 16"/>
          <p:cNvSpPr/>
          <p:nvPr/>
        </p:nvSpPr>
        <p:spPr>
          <a:xfrm>
            <a:off x="5059680" y="4528899"/>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Natural Language Search</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Semantic code discovery</a:t>
            </a:r>
            <a:endParaRPr lang="en-US" sz="1000" dirty="0"/>
          </a:p>
        </p:txBody>
      </p:sp>
      <p:sp>
        <p:nvSpPr>
          <p:cNvPr id="20" name="Text 17"/>
          <p:cNvSpPr/>
          <p:nvPr/>
        </p:nvSpPr>
        <p:spPr>
          <a:xfrm>
            <a:off x="5059680" y="5059799"/>
            <a:ext cx="2104906" cy="1864519"/>
          </a:xfrm>
          <a:prstGeom prst="rect">
            <a:avLst/>
          </a:prstGeom>
          <a:noFill/>
          <a:ln/>
        </p:spPr>
        <p:txBody>
          <a:bodyPr wrap="square" lIns="0" tIns="0" rIns="0" bIns="0" rtlCol="0" anchor="t"/>
          <a:lstStyle/>
          <a:p>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Our AI layer provides the trust foundation for the marketplace, automatically examining every repository submission for code quality, security vulnerabilities, documentation completeness, and potential fraud, generating comprehensive reports that protect buyers.</a:t>
            </a:r>
            <a:endParaRPr lang="en-US" sz="1000" dirty="0"/>
          </a:p>
        </p:txBody>
      </p:sp>
      <p:sp>
        <p:nvSpPr>
          <p:cNvPr id="21" name="Text 18"/>
          <p:cNvSpPr/>
          <p:nvPr/>
        </p:nvSpPr>
        <p:spPr>
          <a:xfrm>
            <a:off x="7488198" y="2358509"/>
            <a:ext cx="1619845" cy="202525"/>
          </a:xfrm>
          <a:prstGeom prst="rect">
            <a:avLst/>
          </a:prstGeom>
          <a:noFill/>
          <a:ln/>
        </p:spPr>
        <p:txBody>
          <a:bodyPr wrap="none" lIns="0" tIns="0" rIns="0" bIns="0" rtlCol="0" anchor="t"/>
          <a:lstStyle/>
          <a:p>
            <a:pPr algn="l" indent="0" marL="0">
              <a:lnSpc>
                <a:spcPts val="1550"/>
              </a:lnSpc>
              <a:buNone/>
            </a:pPr>
            <a:r>
              <a:rPr lang="en-US" sz="1250" dirty="0">
                <a:solidFill>
                  <a:srgbClr val="F2E782"/>
                </a:solidFill>
                <a:latin typeface="Prata" pitchFamily="34" charset="0"/>
                <a:ea typeface="Prata" pitchFamily="34" charset="-122"/>
                <a:cs typeface="Prata" pitchFamily="34" charset="-120"/>
              </a:rPr>
              <a:t>Development Stack</a:t>
            </a:r>
            <a:endParaRPr lang="en-US" sz="1250" dirty="0"/>
          </a:p>
        </p:txBody>
      </p:sp>
      <p:sp>
        <p:nvSpPr>
          <p:cNvPr id="22" name="Text 19"/>
          <p:cNvSpPr/>
          <p:nvPr/>
        </p:nvSpPr>
        <p:spPr>
          <a:xfrm>
            <a:off x="7488198" y="2690574"/>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React + Next.js</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Server-side rendered frontend</a:t>
            </a:r>
            <a:endParaRPr lang="en-US" sz="1000" dirty="0"/>
          </a:p>
        </p:txBody>
      </p:sp>
      <p:sp>
        <p:nvSpPr>
          <p:cNvPr id="23" name="Text 20"/>
          <p:cNvSpPr/>
          <p:nvPr/>
        </p:nvSpPr>
        <p:spPr>
          <a:xfrm>
            <a:off x="7488198" y="3150156"/>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TypeScript</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Type-safe development</a:t>
            </a:r>
            <a:endParaRPr lang="en-US" sz="1000" dirty="0"/>
          </a:p>
        </p:txBody>
      </p:sp>
      <p:sp>
        <p:nvSpPr>
          <p:cNvPr id="24" name="Text 21"/>
          <p:cNvSpPr/>
          <p:nvPr/>
        </p:nvSpPr>
        <p:spPr>
          <a:xfrm>
            <a:off x="7488198" y="3609737"/>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Node.js + Express</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Scalable backend API</a:t>
            </a:r>
            <a:endParaRPr lang="en-US" sz="1000" dirty="0"/>
          </a:p>
        </p:txBody>
      </p:sp>
      <p:sp>
        <p:nvSpPr>
          <p:cNvPr id="25" name="Text 22"/>
          <p:cNvSpPr/>
          <p:nvPr/>
        </p:nvSpPr>
        <p:spPr>
          <a:xfrm>
            <a:off x="7488198" y="4069318"/>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MongoDB</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Flexible document storage</a:t>
            </a:r>
            <a:endParaRPr lang="en-US" sz="1000" dirty="0"/>
          </a:p>
        </p:txBody>
      </p:sp>
      <p:sp>
        <p:nvSpPr>
          <p:cNvPr id="26" name="Text 23"/>
          <p:cNvSpPr/>
          <p:nvPr/>
        </p:nvSpPr>
        <p:spPr>
          <a:xfrm>
            <a:off x="7488198" y="4528899"/>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PostgreSQL</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Relational transaction data</a:t>
            </a:r>
            <a:endParaRPr lang="en-US" sz="1000" dirty="0"/>
          </a:p>
        </p:txBody>
      </p:sp>
      <p:sp>
        <p:nvSpPr>
          <p:cNvPr id="27" name="Text 24"/>
          <p:cNvSpPr/>
          <p:nvPr/>
        </p:nvSpPr>
        <p:spPr>
          <a:xfrm>
            <a:off x="7488198" y="4988481"/>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Tailwind CSS</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Modern UI design system</a:t>
            </a:r>
            <a:endParaRPr lang="en-US" sz="1000" dirty="0"/>
          </a:p>
        </p:txBody>
      </p:sp>
      <p:sp>
        <p:nvSpPr>
          <p:cNvPr id="28" name="Text 25"/>
          <p:cNvSpPr/>
          <p:nvPr/>
        </p:nvSpPr>
        <p:spPr>
          <a:xfrm>
            <a:off x="7488198" y="5519380"/>
            <a:ext cx="2104906" cy="1657350"/>
          </a:xfrm>
          <a:prstGeom prst="rect">
            <a:avLst/>
          </a:prstGeom>
          <a:noFill/>
          <a:ln/>
        </p:spPr>
        <p:txBody>
          <a:bodyPr wrap="square" lIns="0" tIns="0" rIns="0" bIns="0" rtlCol="0" anchor="t"/>
          <a:lstStyle/>
          <a:p>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Our modern JavaScript stack ensures rapid development cycles, excellent performance, and seamless developer experience while supporting the complex workflows required for code marketplace operations and buildathon management.</a:t>
            </a:r>
            <a:endParaRPr lang="en-US" sz="1000" dirty="0"/>
          </a:p>
        </p:txBody>
      </p:sp>
      <p:sp>
        <p:nvSpPr>
          <p:cNvPr id="29" name="Text 26"/>
          <p:cNvSpPr/>
          <p:nvPr/>
        </p:nvSpPr>
        <p:spPr>
          <a:xfrm>
            <a:off x="9916716" y="2358509"/>
            <a:ext cx="2011323" cy="202525"/>
          </a:xfrm>
          <a:prstGeom prst="rect">
            <a:avLst/>
          </a:prstGeom>
          <a:noFill/>
          <a:ln/>
        </p:spPr>
        <p:txBody>
          <a:bodyPr wrap="none" lIns="0" tIns="0" rIns="0" bIns="0" rtlCol="0" anchor="t"/>
          <a:lstStyle/>
          <a:p>
            <a:pPr algn="l" indent="0" marL="0">
              <a:lnSpc>
                <a:spcPts val="1550"/>
              </a:lnSpc>
              <a:buNone/>
            </a:pPr>
            <a:r>
              <a:rPr lang="en-US" sz="1250" dirty="0">
                <a:solidFill>
                  <a:srgbClr val="F2E782"/>
                </a:solidFill>
                <a:latin typeface="Prata" pitchFamily="34" charset="0"/>
                <a:ea typeface="Prata" pitchFamily="34" charset="-122"/>
                <a:cs typeface="Prata" pitchFamily="34" charset="-120"/>
              </a:rPr>
              <a:t>Security &amp; Authentication</a:t>
            </a:r>
            <a:endParaRPr lang="en-US" sz="1250" dirty="0"/>
          </a:p>
        </p:txBody>
      </p:sp>
      <p:sp>
        <p:nvSpPr>
          <p:cNvPr id="30" name="Text 27"/>
          <p:cNvSpPr/>
          <p:nvPr/>
        </p:nvSpPr>
        <p:spPr>
          <a:xfrm>
            <a:off x="9916716" y="2690574"/>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Privy Authentication</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Web3-native user management</a:t>
            </a:r>
            <a:endParaRPr lang="en-US" sz="1000" dirty="0"/>
          </a:p>
        </p:txBody>
      </p:sp>
      <p:sp>
        <p:nvSpPr>
          <p:cNvPr id="31" name="Text 28"/>
          <p:cNvSpPr/>
          <p:nvPr/>
        </p:nvSpPr>
        <p:spPr>
          <a:xfrm>
            <a:off x="9916716" y="3150156"/>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Wallet Integration</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Seamless blockchain connectivity</a:t>
            </a:r>
            <a:endParaRPr lang="en-US" sz="1000" dirty="0"/>
          </a:p>
        </p:txBody>
      </p:sp>
      <p:sp>
        <p:nvSpPr>
          <p:cNvPr id="32" name="Text 29"/>
          <p:cNvSpPr/>
          <p:nvPr/>
        </p:nvSpPr>
        <p:spPr>
          <a:xfrm>
            <a:off x="9916716" y="3609737"/>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IPFS Storage</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Decentralized file hosting</a:t>
            </a:r>
            <a:endParaRPr lang="en-US" sz="1000" dirty="0"/>
          </a:p>
        </p:txBody>
      </p:sp>
      <p:sp>
        <p:nvSpPr>
          <p:cNvPr id="33" name="Text 30"/>
          <p:cNvSpPr/>
          <p:nvPr/>
        </p:nvSpPr>
        <p:spPr>
          <a:xfrm>
            <a:off x="9916716" y="4069318"/>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End-to-End Encryption</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Protected data transmission</a:t>
            </a:r>
            <a:endParaRPr lang="en-US" sz="1000" dirty="0"/>
          </a:p>
        </p:txBody>
      </p:sp>
      <p:sp>
        <p:nvSpPr>
          <p:cNvPr id="34" name="Text 31"/>
          <p:cNvSpPr/>
          <p:nvPr/>
        </p:nvSpPr>
        <p:spPr>
          <a:xfrm>
            <a:off x="9916716" y="4528899"/>
            <a:ext cx="2104906" cy="414338"/>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CFCBBF"/>
                </a:solidFill>
                <a:latin typeface="Raleway" pitchFamily="34" charset="0"/>
                <a:ea typeface="Raleway" pitchFamily="34" charset="-122"/>
                <a:cs typeface="Raleway" pitchFamily="34" charset="-120"/>
              </a:rPr>
              <a:t>Access Control</a:t>
            </a:r>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 - Granular permission system</a:t>
            </a:r>
            <a:endParaRPr lang="en-US" sz="1000" dirty="0"/>
          </a:p>
        </p:txBody>
      </p:sp>
      <p:sp>
        <p:nvSpPr>
          <p:cNvPr id="35" name="Text 32"/>
          <p:cNvSpPr/>
          <p:nvPr/>
        </p:nvSpPr>
        <p:spPr>
          <a:xfrm>
            <a:off x="9916716" y="5059799"/>
            <a:ext cx="2104906" cy="1864519"/>
          </a:xfrm>
          <a:prstGeom prst="rect">
            <a:avLst/>
          </a:prstGeom>
          <a:noFill/>
          <a:ln/>
        </p:spPr>
        <p:txBody>
          <a:bodyPr wrap="square" lIns="0" tIns="0" rIns="0" bIns="0" rtlCol="0" anchor="t"/>
          <a:lstStyle/>
          <a:p>
            <a:pPr algn="l" indent="0" marL="0">
              <a:lnSpc>
                <a:spcPts val="1600"/>
              </a:lnSpc>
              <a:buNone/>
            </a:pPr>
            <a:r>
              <a:rPr lang="en-US" sz="1000" dirty="0">
                <a:solidFill>
                  <a:srgbClr val="CFCBBF"/>
                </a:solidFill>
                <a:latin typeface="Raleway" pitchFamily="34" charset="0"/>
                <a:ea typeface="Raleway" pitchFamily="34" charset="-122"/>
                <a:cs typeface="Raleway" pitchFamily="34" charset="-120"/>
              </a:rPr>
              <a:t>Security is paramount when handling code repositories and financial transactions. We implement multiple layers of protection including encrypted storage, secure wallet integration, and blockchain-verified transactions to ensure platform integrity.</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2996803" y="614839"/>
            <a:ext cx="767477" cy="224552"/>
          </a:xfrm>
          <a:prstGeom prst="roundRect">
            <a:avLst>
              <a:gd name="adj" fmla="val 6385"/>
            </a:avLst>
          </a:prstGeom>
          <a:solidFill>
            <a:srgbClr val="443D0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068479" y="679371"/>
            <a:ext cx="95488" cy="95488"/>
          </a:xfrm>
          <a:prstGeom prst="rect">
            <a:avLst/>
          </a:prstGeom>
        </p:spPr>
      </p:pic>
      <p:sp>
        <p:nvSpPr>
          <p:cNvPr id="4" name="Text 1"/>
          <p:cNvSpPr/>
          <p:nvPr/>
        </p:nvSpPr>
        <p:spPr>
          <a:xfrm>
            <a:off x="3211711" y="650677"/>
            <a:ext cx="480893" cy="152876"/>
          </a:xfrm>
          <a:prstGeom prst="rect">
            <a:avLst/>
          </a:prstGeom>
          <a:noFill/>
          <a:ln/>
        </p:spPr>
        <p:txBody>
          <a:bodyPr wrap="none" lIns="0" tIns="0" rIns="0" bIns="0" rtlCol="0" anchor="t"/>
          <a:lstStyle/>
          <a:p>
            <a:pPr algn="l" indent="0" marL="0">
              <a:lnSpc>
                <a:spcPts val="1200"/>
              </a:lnSpc>
              <a:buNone/>
            </a:pPr>
            <a:r>
              <a:rPr lang="en-US" sz="750" dirty="0">
                <a:solidFill>
                  <a:srgbClr val="CFCBBF"/>
                </a:solidFill>
                <a:latin typeface="Raleway" pitchFamily="34" charset="0"/>
                <a:ea typeface="Raleway" pitchFamily="34" charset="-122"/>
                <a:cs typeface="Raleway" pitchFamily="34" charset="-120"/>
              </a:rPr>
              <a:t>FEATURES</a:t>
            </a:r>
            <a:endParaRPr lang="en-US" sz="750" dirty="0"/>
          </a:p>
        </p:txBody>
      </p:sp>
      <p:sp>
        <p:nvSpPr>
          <p:cNvPr id="5" name="Text 2"/>
          <p:cNvSpPr/>
          <p:nvPr/>
        </p:nvSpPr>
        <p:spPr>
          <a:xfrm>
            <a:off x="2996803" y="887135"/>
            <a:ext cx="4650581" cy="373380"/>
          </a:xfrm>
          <a:prstGeom prst="rect">
            <a:avLst/>
          </a:prstGeom>
          <a:noFill/>
          <a:ln/>
        </p:spPr>
        <p:txBody>
          <a:bodyPr wrap="none" lIns="0" tIns="0" rIns="0" bIns="0" rtlCol="0" anchor="t"/>
          <a:lstStyle/>
          <a:p>
            <a:pPr algn="l" indent="0" marL="0">
              <a:lnSpc>
                <a:spcPts val="2900"/>
              </a:lnSpc>
              <a:buNone/>
            </a:pPr>
            <a:r>
              <a:rPr lang="en-US" sz="2350" dirty="0">
                <a:solidFill>
                  <a:srgbClr val="F2E782"/>
                </a:solidFill>
                <a:latin typeface="Prata" pitchFamily="34" charset="0"/>
                <a:ea typeface="Prata" pitchFamily="34" charset="-122"/>
                <a:cs typeface="Prata" pitchFamily="34" charset="-120"/>
              </a:rPr>
              <a:t>Core Features That Set Us Apart</a:t>
            </a:r>
            <a:endParaRPr lang="en-US" sz="2350" dirty="0"/>
          </a:p>
        </p:txBody>
      </p:sp>
      <p:sp>
        <p:nvSpPr>
          <p:cNvPr id="6" name="Text 3"/>
          <p:cNvSpPr/>
          <p:nvPr/>
        </p:nvSpPr>
        <p:spPr>
          <a:xfrm>
            <a:off x="2996803" y="1439704"/>
            <a:ext cx="8636794" cy="573643"/>
          </a:xfrm>
          <a:prstGeom prst="rect">
            <a:avLst/>
          </a:prstGeom>
          <a:noFill/>
          <a:ln/>
        </p:spPr>
        <p:txBody>
          <a:bodyPr wrap="square" lIns="0" tIns="0" rIns="0" bIns="0" rtlCol="0" anchor="t"/>
          <a:lstStyle/>
          <a:p>
            <a:pPr algn="l" indent="0" marL="0">
              <a:lnSpc>
                <a:spcPts val="1500"/>
              </a:lnSpc>
              <a:buNone/>
            </a:pPr>
            <a:r>
              <a:rPr lang="en-US" sz="900" dirty="0">
                <a:solidFill>
                  <a:srgbClr val="CFCBBF"/>
                </a:solidFill>
                <a:latin typeface="Raleway" pitchFamily="34" charset="0"/>
                <a:ea typeface="Raleway" pitchFamily="34" charset="-122"/>
                <a:cs typeface="Raleway" pitchFamily="34" charset="-120"/>
              </a:rPr>
              <a:t>CodeVault delivers a comprehensive platform with four integrated systems that work together seamlessly: a developer monetization engine, a secure marketplace with micropayments, a competitive buildathon framework, and a transparent talent discovery network. Each feature addresses critical gaps in the current development economy.</a:t>
            </a:r>
            <a:endParaRPr lang="en-US" sz="900" dirty="0"/>
          </a:p>
        </p:txBody>
      </p:sp>
      <p:sp>
        <p:nvSpPr>
          <p:cNvPr id="7" name="Text 4"/>
          <p:cNvSpPr/>
          <p:nvPr/>
        </p:nvSpPr>
        <p:spPr>
          <a:xfrm>
            <a:off x="2996803" y="2267069"/>
            <a:ext cx="2047161" cy="447913"/>
          </a:xfrm>
          <a:prstGeom prst="rect">
            <a:avLst/>
          </a:prstGeom>
          <a:noFill/>
          <a:ln/>
        </p:spPr>
        <p:txBody>
          <a:bodyPr wrap="square" lIns="0" tIns="0" rIns="0" bIns="0" rtlCol="0" anchor="t"/>
          <a:lstStyle/>
          <a:p>
            <a:pPr algn="l" indent="0" marL="0">
              <a:lnSpc>
                <a:spcPts val="1750"/>
              </a:lnSpc>
              <a:buNone/>
            </a:pPr>
            <a:r>
              <a:rPr lang="en-US" sz="1400" dirty="0">
                <a:solidFill>
                  <a:srgbClr val="CFCBBF"/>
                </a:solidFill>
                <a:latin typeface="Prata" pitchFamily="34" charset="0"/>
                <a:ea typeface="Prata" pitchFamily="34" charset="-122"/>
                <a:cs typeface="Prata" pitchFamily="34" charset="-120"/>
              </a:rPr>
              <a:t>Code Monetization Engine</a:t>
            </a:r>
            <a:endParaRPr lang="en-US" sz="1400" dirty="0"/>
          </a:p>
        </p:txBody>
      </p:sp>
      <p:sp>
        <p:nvSpPr>
          <p:cNvPr id="8" name="Text 5"/>
          <p:cNvSpPr/>
          <p:nvPr/>
        </p:nvSpPr>
        <p:spPr>
          <a:xfrm>
            <a:off x="2996803" y="2786658"/>
            <a:ext cx="2047161" cy="2485787"/>
          </a:xfrm>
          <a:prstGeom prst="rect">
            <a:avLst/>
          </a:prstGeom>
          <a:noFill/>
          <a:ln/>
        </p:spPr>
        <p:txBody>
          <a:bodyPr wrap="square" lIns="0" tIns="0" rIns="0" bIns="0" rtlCol="0" anchor="t"/>
          <a:lstStyle/>
          <a:p>
            <a:pPr algn="l" indent="0" marL="0">
              <a:lnSpc>
                <a:spcPts val="1500"/>
              </a:lnSpc>
              <a:buNone/>
            </a:pPr>
            <a:r>
              <a:rPr lang="en-US" sz="900" dirty="0">
                <a:solidFill>
                  <a:srgbClr val="CFCBBF"/>
                </a:solidFill>
                <a:latin typeface="Raleway" pitchFamily="34" charset="0"/>
                <a:ea typeface="Raleway" pitchFamily="34" charset="-122"/>
                <a:cs typeface="Raleway" pitchFamily="34" charset="-120"/>
              </a:rPr>
              <a:t>Developers upload repositories with complete documentation, set dual pricing models (demo preview $1-5, full download $10-500), and earn automatically to their wallets. The platform supports all major programming languages and frameworks, from React components to Python ML models to complete SaaS applications. Every sale generates passive income, and developers retain full IP rights while licensing their code.</a:t>
            </a:r>
            <a:endParaRPr lang="en-US" sz="900" dirty="0"/>
          </a:p>
        </p:txBody>
      </p:sp>
      <p:sp>
        <p:nvSpPr>
          <p:cNvPr id="9" name="Text 6"/>
          <p:cNvSpPr/>
          <p:nvPr/>
        </p:nvSpPr>
        <p:spPr>
          <a:xfrm>
            <a:off x="2996803" y="5344120"/>
            <a:ext cx="2047161"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Support for any programming language or framework</a:t>
            </a:r>
            <a:endParaRPr lang="en-US" sz="900" dirty="0"/>
          </a:p>
        </p:txBody>
      </p:sp>
      <p:sp>
        <p:nvSpPr>
          <p:cNvPr id="10" name="Text 7"/>
          <p:cNvSpPr/>
          <p:nvPr/>
        </p:nvSpPr>
        <p:spPr>
          <a:xfrm>
            <a:off x="2996803" y="5768340"/>
            <a:ext cx="2047161"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Flexible pricing with demo and full download tiers</a:t>
            </a:r>
            <a:endParaRPr lang="en-US" sz="900" dirty="0"/>
          </a:p>
        </p:txBody>
      </p:sp>
      <p:sp>
        <p:nvSpPr>
          <p:cNvPr id="11" name="Text 8"/>
          <p:cNvSpPr/>
          <p:nvPr/>
        </p:nvSpPr>
        <p:spPr>
          <a:xfrm>
            <a:off x="2996803" y="6192560"/>
            <a:ext cx="2047161"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Instant blockchain payments to developer wallets</a:t>
            </a:r>
            <a:endParaRPr lang="en-US" sz="900" dirty="0"/>
          </a:p>
        </p:txBody>
      </p:sp>
      <p:sp>
        <p:nvSpPr>
          <p:cNvPr id="12" name="Text 9"/>
          <p:cNvSpPr/>
          <p:nvPr/>
        </p:nvSpPr>
        <p:spPr>
          <a:xfrm>
            <a:off x="2996803" y="6616779"/>
            <a:ext cx="2047161" cy="573643"/>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Comprehensive analytics dashboard showing views, downloads, and earnings</a:t>
            </a:r>
            <a:endParaRPr lang="en-US" sz="900" dirty="0"/>
          </a:p>
        </p:txBody>
      </p:sp>
      <p:sp>
        <p:nvSpPr>
          <p:cNvPr id="13" name="Text 10"/>
          <p:cNvSpPr/>
          <p:nvPr/>
        </p:nvSpPr>
        <p:spPr>
          <a:xfrm>
            <a:off x="2996803" y="7232213"/>
            <a:ext cx="2047161"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Automatic versioning and update management</a:t>
            </a:r>
            <a:endParaRPr lang="en-US" sz="900" dirty="0"/>
          </a:p>
        </p:txBody>
      </p:sp>
      <p:sp>
        <p:nvSpPr>
          <p:cNvPr id="14" name="Text 11"/>
          <p:cNvSpPr/>
          <p:nvPr/>
        </p:nvSpPr>
        <p:spPr>
          <a:xfrm>
            <a:off x="5193268" y="2267069"/>
            <a:ext cx="2047280" cy="447913"/>
          </a:xfrm>
          <a:prstGeom prst="rect">
            <a:avLst/>
          </a:prstGeom>
          <a:noFill/>
          <a:ln/>
        </p:spPr>
        <p:txBody>
          <a:bodyPr wrap="square" lIns="0" tIns="0" rIns="0" bIns="0" rtlCol="0" anchor="t"/>
          <a:lstStyle/>
          <a:p>
            <a:pPr algn="l" indent="0" marL="0">
              <a:lnSpc>
                <a:spcPts val="1750"/>
              </a:lnSpc>
              <a:buNone/>
            </a:pPr>
            <a:r>
              <a:rPr lang="en-US" sz="1400" dirty="0">
                <a:solidFill>
                  <a:srgbClr val="CFCBBF"/>
                </a:solidFill>
                <a:latin typeface="Prata" pitchFamily="34" charset="0"/>
                <a:ea typeface="Prata" pitchFamily="34" charset="-122"/>
                <a:cs typeface="Prata" pitchFamily="34" charset="-120"/>
              </a:rPr>
              <a:t>Micropayment Marketplace</a:t>
            </a:r>
            <a:endParaRPr lang="en-US" sz="1400" dirty="0"/>
          </a:p>
        </p:txBody>
      </p:sp>
      <p:sp>
        <p:nvSpPr>
          <p:cNvPr id="15" name="Text 12"/>
          <p:cNvSpPr/>
          <p:nvPr/>
        </p:nvSpPr>
        <p:spPr>
          <a:xfrm>
            <a:off x="5193268" y="2786658"/>
            <a:ext cx="2047280" cy="2294573"/>
          </a:xfrm>
          <a:prstGeom prst="rect">
            <a:avLst/>
          </a:prstGeom>
          <a:noFill/>
          <a:ln/>
        </p:spPr>
        <p:txBody>
          <a:bodyPr wrap="square" lIns="0" tIns="0" rIns="0" bIns="0" rtlCol="0" anchor="t"/>
          <a:lstStyle/>
          <a:p>
            <a:pPr algn="l" indent="0" marL="0">
              <a:lnSpc>
                <a:spcPts val="1500"/>
              </a:lnSpc>
              <a:buNone/>
            </a:pPr>
            <a:r>
              <a:rPr lang="en-US" sz="900" dirty="0">
                <a:solidFill>
                  <a:srgbClr val="CFCBBF"/>
                </a:solidFill>
                <a:latin typeface="Raleway" pitchFamily="34" charset="0"/>
                <a:ea typeface="Raleway" pitchFamily="34" charset="-122"/>
                <a:cs typeface="Raleway" pitchFamily="34" charset="-120"/>
              </a:rPr>
              <a:t>Buyers browse quality-verified code across categories—UI components, API integrations, authentication systems, payment gateways, ML models, and more. Purchase demos for pennies to evaluate architecture and code quality, then buy full access with confidence. Every project includes AI-verified quality reports, security assessments, setup documentation, and implementation guides.</a:t>
            </a:r>
            <a:endParaRPr lang="en-US" sz="900" dirty="0"/>
          </a:p>
        </p:txBody>
      </p:sp>
      <p:sp>
        <p:nvSpPr>
          <p:cNvPr id="16" name="Text 13"/>
          <p:cNvSpPr/>
          <p:nvPr/>
        </p:nvSpPr>
        <p:spPr>
          <a:xfrm>
            <a:off x="5193268" y="5152906"/>
            <a:ext cx="2047280"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Try-before-you-buy demo access at minimal cost</a:t>
            </a:r>
            <a:endParaRPr lang="en-US" sz="900" dirty="0"/>
          </a:p>
        </p:txBody>
      </p:sp>
      <p:sp>
        <p:nvSpPr>
          <p:cNvPr id="17" name="Text 14"/>
          <p:cNvSpPr/>
          <p:nvPr/>
        </p:nvSpPr>
        <p:spPr>
          <a:xfrm>
            <a:off x="5193268" y="5577126"/>
            <a:ext cx="2047280"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AI-generated quality and security reports for every project</a:t>
            </a:r>
            <a:endParaRPr lang="en-US" sz="900" dirty="0"/>
          </a:p>
        </p:txBody>
      </p:sp>
      <p:sp>
        <p:nvSpPr>
          <p:cNvPr id="18" name="Text 15"/>
          <p:cNvSpPr/>
          <p:nvPr/>
        </p:nvSpPr>
        <p:spPr>
          <a:xfrm>
            <a:off x="5193268" y="6001345"/>
            <a:ext cx="2047280" cy="573643"/>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Comprehensive search with filters by language, framework, and category</a:t>
            </a:r>
            <a:endParaRPr lang="en-US" sz="900" dirty="0"/>
          </a:p>
        </p:txBody>
      </p:sp>
      <p:sp>
        <p:nvSpPr>
          <p:cNvPr id="19" name="Text 16"/>
          <p:cNvSpPr/>
          <p:nvPr/>
        </p:nvSpPr>
        <p:spPr>
          <a:xfrm>
            <a:off x="5193268" y="6616779"/>
            <a:ext cx="2047280"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User reviews and ratings from verified purchasers</a:t>
            </a:r>
            <a:endParaRPr lang="en-US" sz="900" dirty="0"/>
          </a:p>
        </p:txBody>
      </p:sp>
      <p:sp>
        <p:nvSpPr>
          <p:cNvPr id="20" name="Text 17"/>
          <p:cNvSpPr/>
          <p:nvPr/>
        </p:nvSpPr>
        <p:spPr>
          <a:xfrm>
            <a:off x="5193268" y="7040999"/>
            <a:ext cx="2047280"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One-click download with setup instructions and documentation</a:t>
            </a:r>
            <a:endParaRPr lang="en-US" sz="900" dirty="0"/>
          </a:p>
        </p:txBody>
      </p:sp>
      <p:sp>
        <p:nvSpPr>
          <p:cNvPr id="21" name="Text 18"/>
          <p:cNvSpPr/>
          <p:nvPr/>
        </p:nvSpPr>
        <p:spPr>
          <a:xfrm>
            <a:off x="7389852" y="2267069"/>
            <a:ext cx="2047161" cy="447913"/>
          </a:xfrm>
          <a:prstGeom prst="rect">
            <a:avLst/>
          </a:prstGeom>
          <a:noFill/>
          <a:ln/>
        </p:spPr>
        <p:txBody>
          <a:bodyPr wrap="square" lIns="0" tIns="0" rIns="0" bIns="0" rtlCol="0" anchor="t"/>
          <a:lstStyle/>
          <a:p>
            <a:pPr algn="l" indent="0" marL="0">
              <a:lnSpc>
                <a:spcPts val="1750"/>
              </a:lnSpc>
              <a:buNone/>
            </a:pPr>
            <a:r>
              <a:rPr lang="en-US" sz="1400" dirty="0">
                <a:solidFill>
                  <a:srgbClr val="CFCBBF"/>
                </a:solidFill>
                <a:latin typeface="Prata" pitchFamily="34" charset="0"/>
                <a:ea typeface="Prata" pitchFamily="34" charset="-122"/>
                <a:cs typeface="Prata" pitchFamily="34" charset="-120"/>
              </a:rPr>
              <a:t>Buildathon Competition System</a:t>
            </a:r>
            <a:endParaRPr lang="en-US" sz="1400" dirty="0"/>
          </a:p>
        </p:txBody>
      </p:sp>
      <p:sp>
        <p:nvSpPr>
          <p:cNvPr id="22" name="Text 19"/>
          <p:cNvSpPr/>
          <p:nvPr/>
        </p:nvSpPr>
        <p:spPr>
          <a:xfrm>
            <a:off x="7389852" y="2786658"/>
            <a:ext cx="2047161" cy="2677001"/>
          </a:xfrm>
          <a:prstGeom prst="rect">
            <a:avLst/>
          </a:prstGeom>
          <a:noFill/>
          <a:ln/>
        </p:spPr>
        <p:txBody>
          <a:bodyPr wrap="square" lIns="0" tIns="0" rIns="0" bIns="0" rtlCol="0" anchor="t"/>
          <a:lstStyle/>
          <a:p>
            <a:pPr algn="l" indent="0" marL="0">
              <a:lnSpc>
                <a:spcPts val="1500"/>
              </a:lnSpc>
              <a:buNone/>
            </a:pPr>
            <a:r>
              <a:rPr lang="en-US" sz="900" dirty="0">
                <a:solidFill>
                  <a:srgbClr val="CFCBBF"/>
                </a:solidFill>
                <a:latin typeface="Raleway" pitchFamily="34" charset="0"/>
                <a:ea typeface="Raleway" pitchFamily="34" charset="-122"/>
                <a:cs typeface="Raleway" pitchFamily="34" charset="-120"/>
              </a:rPr>
              <a:t>Companies create custom feature campaigns describing requirements, timelines, and prize pools. Developers compete to build the best implementation, with smart contracts ensuring transparent, automatic prize distribution. Companies receive multiple solutions to evaluate, drastically reducing costs and accelerating development. Winners gain reputation and exposure while companies access affordable, quality implementations.</a:t>
            </a:r>
            <a:endParaRPr lang="en-US" sz="900" dirty="0"/>
          </a:p>
        </p:txBody>
      </p:sp>
      <p:sp>
        <p:nvSpPr>
          <p:cNvPr id="23" name="Text 20"/>
          <p:cNvSpPr/>
          <p:nvPr/>
        </p:nvSpPr>
        <p:spPr>
          <a:xfrm>
            <a:off x="7389852" y="5535335"/>
            <a:ext cx="2047161"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Smart contract-based prize pools with automatic distribution</a:t>
            </a:r>
            <a:endParaRPr lang="en-US" sz="900" dirty="0"/>
          </a:p>
        </p:txBody>
      </p:sp>
      <p:sp>
        <p:nvSpPr>
          <p:cNvPr id="24" name="Text 21"/>
          <p:cNvSpPr/>
          <p:nvPr/>
        </p:nvSpPr>
        <p:spPr>
          <a:xfrm>
            <a:off x="7389852" y="5959554"/>
            <a:ext cx="2047161"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Detailed campaign briefs with technical requirements</a:t>
            </a:r>
            <a:endParaRPr lang="en-US" sz="900" dirty="0"/>
          </a:p>
        </p:txBody>
      </p:sp>
      <p:sp>
        <p:nvSpPr>
          <p:cNvPr id="25" name="Text 22"/>
          <p:cNvSpPr/>
          <p:nvPr/>
        </p:nvSpPr>
        <p:spPr>
          <a:xfrm>
            <a:off x="7389852" y="6383774"/>
            <a:ext cx="2047161"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Milestone-based submission and review processes</a:t>
            </a:r>
            <a:endParaRPr lang="en-US" sz="900" dirty="0"/>
          </a:p>
        </p:txBody>
      </p:sp>
      <p:sp>
        <p:nvSpPr>
          <p:cNvPr id="26" name="Text 23"/>
          <p:cNvSpPr/>
          <p:nvPr/>
        </p:nvSpPr>
        <p:spPr>
          <a:xfrm>
            <a:off x="7389852" y="6807994"/>
            <a:ext cx="2047161"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Multi-signature security for large prize pools</a:t>
            </a:r>
            <a:endParaRPr lang="en-US" sz="900" dirty="0"/>
          </a:p>
        </p:txBody>
      </p:sp>
      <p:sp>
        <p:nvSpPr>
          <p:cNvPr id="27" name="Text 24"/>
          <p:cNvSpPr/>
          <p:nvPr/>
        </p:nvSpPr>
        <p:spPr>
          <a:xfrm>
            <a:off x="7389852" y="7232213"/>
            <a:ext cx="2047161"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Winner showcasing and talent recruitment opportunities</a:t>
            </a:r>
            <a:endParaRPr lang="en-US" sz="900" dirty="0"/>
          </a:p>
        </p:txBody>
      </p:sp>
      <p:sp>
        <p:nvSpPr>
          <p:cNvPr id="28" name="Text 25"/>
          <p:cNvSpPr/>
          <p:nvPr/>
        </p:nvSpPr>
        <p:spPr>
          <a:xfrm>
            <a:off x="9586317" y="2267069"/>
            <a:ext cx="2047280" cy="447913"/>
          </a:xfrm>
          <a:prstGeom prst="rect">
            <a:avLst/>
          </a:prstGeom>
          <a:noFill/>
          <a:ln/>
        </p:spPr>
        <p:txBody>
          <a:bodyPr wrap="square" lIns="0" tIns="0" rIns="0" bIns="0" rtlCol="0" anchor="t"/>
          <a:lstStyle/>
          <a:p>
            <a:pPr algn="l" indent="0" marL="0">
              <a:lnSpc>
                <a:spcPts val="1750"/>
              </a:lnSpc>
              <a:buNone/>
            </a:pPr>
            <a:r>
              <a:rPr lang="en-US" sz="1400" dirty="0">
                <a:solidFill>
                  <a:srgbClr val="CFCBBF"/>
                </a:solidFill>
                <a:latin typeface="Prata" pitchFamily="34" charset="0"/>
                <a:ea typeface="Prata" pitchFamily="34" charset="-122"/>
                <a:cs typeface="Prata" pitchFamily="34" charset="-120"/>
              </a:rPr>
              <a:t>Talent Discovery Network</a:t>
            </a:r>
            <a:endParaRPr lang="en-US" sz="1400" dirty="0"/>
          </a:p>
        </p:txBody>
      </p:sp>
      <p:sp>
        <p:nvSpPr>
          <p:cNvPr id="29" name="Text 26"/>
          <p:cNvSpPr/>
          <p:nvPr/>
        </p:nvSpPr>
        <p:spPr>
          <a:xfrm>
            <a:off x="9586317" y="2786658"/>
            <a:ext cx="2047280" cy="2485787"/>
          </a:xfrm>
          <a:prstGeom prst="rect">
            <a:avLst/>
          </a:prstGeom>
          <a:noFill/>
          <a:ln/>
        </p:spPr>
        <p:txBody>
          <a:bodyPr wrap="square" lIns="0" tIns="0" rIns="0" bIns="0" rtlCol="0" anchor="t"/>
          <a:lstStyle/>
          <a:p>
            <a:pPr algn="l" indent="0" marL="0">
              <a:lnSpc>
                <a:spcPts val="1500"/>
              </a:lnSpc>
              <a:buNone/>
            </a:pPr>
            <a:r>
              <a:rPr lang="en-US" sz="900" dirty="0">
                <a:solidFill>
                  <a:srgbClr val="CFCBBF"/>
                </a:solidFill>
                <a:latin typeface="Raleway" pitchFamily="34" charset="0"/>
                <a:ea typeface="Raleway" pitchFamily="34" charset="-122"/>
                <a:cs typeface="Raleway" pitchFamily="34" charset="-120"/>
              </a:rPr>
              <a:t>Our merit-based leaderboard ranks developers by objective metrics: total earnings, project quality scores, successful sales, buildathon victories, and community ratings. Companies hire directly from proven performers, with transparent access to their code portfolio, technology expertise, and project complexity. This creates a reputation economy where coding ability translates directly to earning potential and career opportunities.</a:t>
            </a:r>
            <a:endParaRPr lang="en-US" sz="900" dirty="0"/>
          </a:p>
        </p:txBody>
      </p:sp>
      <p:sp>
        <p:nvSpPr>
          <p:cNvPr id="30" name="Text 27"/>
          <p:cNvSpPr/>
          <p:nvPr/>
        </p:nvSpPr>
        <p:spPr>
          <a:xfrm>
            <a:off x="9586317" y="5344120"/>
            <a:ext cx="2047280"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Real-time leaderboard ranking by earnings and quality metrics</a:t>
            </a:r>
            <a:endParaRPr lang="en-US" sz="900" dirty="0"/>
          </a:p>
        </p:txBody>
      </p:sp>
      <p:sp>
        <p:nvSpPr>
          <p:cNvPr id="31" name="Text 28"/>
          <p:cNvSpPr/>
          <p:nvPr/>
        </p:nvSpPr>
        <p:spPr>
          <a:xfrm>
            <a:off x="9586317" y="5768340"/>
            <a:ext cx="2047280"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Verified achievement badges for buildathon wins and milestones</a:t>
            </a:r>
            <a:endParaRPr lang="en-US" sz="900" dirty="0"/>
          </a:p>
        </p:txBody>
      </p:sp>
      <p:sp>
        <p:nvSpPr>
          <p:cNvPr id="32" name="Text 29"/>
          <p:cNvSpPr/>
          <p:nvPr/>
        </p:nvSpPr>
        <p:spPr>
          <a:xfrm>
            <a:off x="9586317" y="6192560"/>
            <a:ext cx="2047280"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Portfolio showcasing of all published projects</a:t>
            </a:r>
            <a:endParaRPr lang="en-US" sz="900" dirty="0"/>
          </a:p>
        </p:txBody>
      </p:sp>
      <p:sp>
        <p:nvSpPr>
          <p:cNvPr id="33" name="Text 30"/>
          <p:cNvSpPr/>
          <p:nvPr/>
        </p:nvSpPr>
        <p:spPr>
          <a:xfrm>
            <a:off x="9586317" y="6616779"/>
            <a:ext cx="2047280"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Direct messaging for hiring and collaboration inquiries</a:t>
            </a:r>
            <a:endParaRPr lang="en-US" sz="900" dirty="0"/>
          </a:p>
        </p:txBody>
      </p:sp>
      <p:sp>
        <p:nvSpPr>
          <p:cNvPr id="34" name="Text 31"/>
          <p:cNvSpPr/>
          <p:nvPr/>
        </p:nvSpPr>
        <p:spPr>
          <a:xfrm>
            <a:off x="9586317" y="7040999"/>
            <a:ext cx="2047280" cy="382429"/>
          </a:xfrm>
          <a:prstGeom prst="rect">
            <a:avLst/>
          </a:prstGeom>
          <a:noFill/>
          <a:ln/>
        </p:spPr>
        <p:txBody>
          <a:bodyPr wrap="square" lIns="0" tIns="0" rIns="0" bIns="0" rtlCol="0" anchor="t"/>
          <a:lstStyle/>
          <a:p>
            <a:pPr algn="l" marL="342900" indent="-342900">
              <a:lnSpc>
                <a:spcPts val="1500"/>
              </a:lnSpc>
              <a:buSzPct val="100000"/>
              <a:buChar char="•"/>
            </a:pPr>
            <a:r>
              <a:rPr lang="en-US" sz="900" dirty="0">
                <a:solidFill>
                  <a:srgbClr val="CFCBBF"/>
                </a:solidFill>
                <a:latin typeface="Raleway" pitchFamily="34" charset="0"/>
                <a:ea typeface="Raleway" pitchFamily="34" charset="-122"/>
                <a:cs typeface="Raleway" pitchFamily="34" charset="-120"/>
              </a:rPr>
              <a:t>Technology expertise tags and specialization indicators</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3728442" y="272891"/>
            <a:ext cx="828913" cy="186571"/>
          </a:xfrm>
          <a:prstGeom prst="roundRect">
            <a:avLst>
              <a:gd name="adj" fmla="val 6383"/>
            </a:avLst>
          </a:prstGeom>
          <a:solidFill>
            <a:srgbClr val="443D0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87973" y="326469"/>
            <a:ext cx="79296" cy="79296"/>
          </a:xfrm>
          <a:prstGeom prst="rect">
            <a:avLst/>
          </a:prstGeom>
        </p:spPr>
      </p:pic>
      <p:sp>
        <p:nvSpPr>
          <p:cNvPr id="4" name="Text 1"/>
          <p:cNvSpPr/>
          <p:nvPr/>
        </p:nvSpPr>
        <p:spPr>
          <a:xfrm>
            <a:off x="3906917" y="302657"/>
            <a:ext cx="590907" cy="127040"/>
          </a:xfrm>
          <a:prstGeom prst="rect">
            <a:avLst/>
          </a:prstGeom>
          <a:noFill/>
          <a:ln/>
        </p:spPr>
        <p:txBody>
          <a:bodyPr wrap="none" lIns="0" tIns="0" rIns="0" bIns="0" rtlCol="0" anchor="t"/>
          <a:lstStyle/>
          <a:p>
            <a:pPr algn="l" indent="0" marL="0">
              <a:lnSpc>
                <a:spcPts val="1000"/>
              </a:lnSpc>
              <a:buNone/>
            </a:pPr>
            <a:r>
              <a:rPr lang="en-US" sz="600" dirty="0">
                <a:solidFill>
                  <a:srgbClr val="CFCBBF"/>
                </a:solidFill>
                <a:latin typeface="Raleway" pitchFamily="34" charset="0"/>
                <a:ea typeface="Raleway" pitchFamily="34" charset="-122"/>
                <a:cs typeface="Raleway" pitchFamily="34" charset="-120"/>
              </a:rPr>
              <a:t>HOW IT WORKS</a:t>
            </a:r>
            <a:endParaRPr lang="en-US" sz="600" dirty="0"/>
          </a:p>
        </p:txBody>
      </p:sp>
      <p:sp>
        <p:nvSpPr>
          <p:cNvPr id="5" name="Text 2"/>
          <p:cNvSpPr/>
          <p:nvPr/>
        </p:nvSpPr>
        <p:spPr>
          <a:xfrm>
            <a:off x="3728442" y="499110"/>
            <a:ext cx="5018961" cy="310158"/>
          </a:xfrm>
          <a:prstGeom prst="rect">
            <a:avLst/>
          </a:prstGeom>
          <a:noFill/>
          <a:ln/>
        </p:spPr>
        <p:txBody>
          <a:bodyPr wrap="none" lIns="0" tIns="0" rIns="0" bIns="0" rtlCol="0" anchor="t"/>
          <a:lstStyle/>
          <a:p>
            <a:pPr algn="l" indent="0" marL="0">
              <a:lnSpc>
                <a:spcPts val="2400"/>
              </a:lnSpc>
              <a:buNone/>
            </a:pPr>
            <a:r>
              <a:rPr lang="en-US" sz="1950" dirty="0">
                <a:solidFill>
                  <a:srgbClr val="F2E782"/>
                </a:solidFill>
                <a:latin typeface="Prata" pitchFamily="34" charset="0"/>
                <a:ea typeface="Prata" pitchFamily="34" charset="-122"/>
                <a:cs typeface="Prata" pitchFamily="34" charset="-120"/>
              </a:rPr>
              <a:t>User Workflows: From Upload to Earnings</a:t>
            </a:r>
            <a:endParaRPr lang="en-US" sz="1950" dirty="0"/>
          </a:p>
        </p:txBody>
      </p:sp>
      <p:sp>
        <p:nvSpPr>
          <p:cNvPr id="6" name="Text 3"/>
          <p:cNvSpPr/>
          <p:nvPr/>
        </p:nvSpPr>
        <p:spPr>
          <a:xfrm>
            <a:off x="3728442" y="958096"/>
            <a:ext cx="7173397"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CodeVault supports four distinct user journeys, each optimized for seamless experience: developers monetizing existing code, buyers discovering and purchasing solutions, companies launching buildathon campaigns, and builders competing for prizes. Every workflow is designed for simplicity while leveraging blockchain security and AI verification.</a:t>
            </a:r>
            <a:endParaRPr lang="en-US" sz="750" dirty="0"/>
          </a:p>
        </p:txBody>
      </p:sp>
      <p:sp>
        <p:nvSpPr>
          <p:cNvPr id="7" name="Text 4"/>
          <p:cNvSpPr/>
          <p:nvPr/>
        </p:nvSpPr>
        <p:spPr>
          <a:xfrm>
            <a:off x="3728442" y="1644610"/>
            <a:ext cx="1468517" cy="155019"/>
          </a:xfrm>
          <a:prstGeom prst="rect">
            <a:avLst/>
          </a:prstGeom>
          <a:noFill/>
          <a:ln/>
        </p:spPr>
        <p:txBody>
          <a:bodyPr wrap="none" lIns="0" tIns="0" rIns="0" bIns="0" rtlCol="0" anchor="t"/>
          <a:lstStyle/>
          <a:p>
            <a:pPr algn="l" indent="0" marL="0">
              <a:lnSpc>
                <a:spcPts val="1200"/>
              </a:lnSpc>
              <a:buNone/>
            </a:pPr>
            <a:r>
              <a:rPr lang="en-US" sz="950" dirty="0">
                <a:solidFill>
                  <a:srgbClr val="F2E782"/>
                </a:solidFill>
                <a:latin typeface="Prata" pitchFamily="34" charset="0"/>
                <a:ea typeface="Prata" pitchFamily="34" charset="-122"/>
                <a:cs typeface="Prata" pitchFamily="34" charset="-120"/>
              </a:rPr>
              <a:t>Builders: Monetize Code</a:t>
            </a:r>
            <a:endParaRPr lang="en-US" sz="950" dirty="0"/>
          </a:p>
        </p:txBody>
      </p:sp>
      <p:sp>
        <p:nvSpPr>
          <p:cNvPr id="8" name="Text 5"/>
          <p:cNvSpPr/>
          <p:nvPr/>
        </p:nvSpPr>
        <p:spPr>
          <a:xfrm>
            <a:off x="3728442" y="1911191"/>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01</a:t>
            </a:r>
            <a:endParaRPr lang="en-US" sz="750" dirty="0"/>
          </a:p>
        </p:txBody>
      </p:sp>
      <p:pic>
        <p:nvPicPr>
          <p:cNvPr id="9" name="Image 1" descr="preencoded.png">    </p:cNvPr>
          <p:cNvPicPr>
            <a:picLocks noChangeAspect="1"/>
          </p:cNvPicPr>
          <p:nvPr/>
        </p:nvPicPr>
        <p:blipFill>
          <a:blip r:embed="rId3"/>
          <a:stretch>
            <a:fillRect/>
          </a:stretch>
        </p:blipFill>
        <p:spPr>
          <a:xfrm>
            <a:off x="3728442" y="2064425"/>
            <a:ext cx="1611868" cy="15240"/>
          </a:xfrm>
          <a:prstGeom prst="rect">
            <a:avLst/>
          </a:prstGeom>
        </p:spPr>
      </p:pic>
      <p:sp>
        <p:nvSpPr>
          <p:cNvPr id="10" name="Text 6"/>
          <p:cNvSpPr/>
          <p:nvPr/>
        </p:nvSpPr>
        <p:spPr>
          <a:xfrm>
            <a:off x="3728442" y="2144435"/>
            <a:ext cx="1421606"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Connect &amp; Authenticate</a:t>
            </a:r>
            <a:endParaRPr lang="en-US" sz="950" dirty="0"/>
          </a:p>
        </p:txBody>
      </p:sp>
      <p:sp>
        <p:nvSpPr>
          <p:cNvPr id="11" name="Text 7"/>
          <p:cNvSpPr/>
          <p:nvPr/>
        </p:nvSpPr>
        <p:spPr>
          <a:xfrm>
            <a:off x="3728442" y="2398633"/>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Login via Privy authentication with Web3 wallet integration or traditional email</a:t>
            </a:r>
            <a:endParaRPr lang="en-US" sz="750" dirty="0"/>
          </a:p>
        </p:txBody>
      </p:sp>
      <p:sp>
        <p:nvSpPr>
          <p:cNvPr id="12" name="Text 8"/>
          <p:cNvSpPr/>
          <p:nvPr/>
        </p:nvSpPr>
        <p:spPr>
          <a:xfrm>
            <a:off x="3728442" y="3048000"/>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02</a:t>
            </a:r>
            <a:endParaRPr lang="en-US" sz="750" dirty="0"/>
          </a:p>
        </p:txBody>
      </p:sp>
      <p:pic>
        <p:nvPicPr>
          <p:cNvPr id="13" name="Image 2" descr="preencoded.png">    </p:cNvPr>
          <p:cNvPicPr>
            <a:picLocks noChangeAspect="1"/>
          </p:cNvPicPr>
          <p:nvPr/>
        </p:nvPicPr>
        <p:blipFill>
          <a:blip r:embed="rId4"/>
          <a:stretch>
            <a:fillRect/>
          </a:stretch>
        </p:blipFill>
        <p:spPr>
          <a:xfrm>
            <a:off x="3728442" y="3181469"/>
            <a:ext cx="1611868" cy="15240"/>
          </a:xfrm>
          <a:prstGeom prst="rect">
            <a:avLst/>
          </a:prstGeom>
        </p:spPr>
      </p:pic>
      <p:sp>
        <p:nvSpPr>
          <p:cNvPr id="14" name="Text 9"/>
          <p:cNvSpPr/>
          <p:nvPr/>
        </p:nvSpPr>
        <p:spPr>
          <a:xfrm>
            <a:off x="3728442" y="3281243"/>
            <a:ext cx="1366957"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Add Repository Details</a:t>
            </a:r>
            <a:endParaRPr lang="en-US" sz="950" dirty="0"/>
          </a:p>
        </p:txBody>
      </p:sp>
      <p:sp>
        <p:nvSpPr>
          <p:cNvPr id="15" name="Text 10"/>
          <p:cNvSpPr/>
          <p:nvPr/>
        </p:nvSpPr>
        <p:spPr>
          <a:xfrm>
            <a:off x="3728442" y="3535442"/>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Enter project name, description, tech stack, category, and demo URL</a:t>
            </a:r>
            <a:endParaRPr lang="en-US" sz="750" dirty="0"/>
          </a:p>
        </p:txBody>
      </p:sp>
      <p:sp>
        <p:nvSpPr>
          <p:cNvPr id="16" name="Text 11"/>
          <p:cNvSpPr/>
          <p:nvPr/>
        </p:nvSpPr>
        <p:spPr>
          <a:xfrm>
            <a:off x="3728442" y="4184809"/>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03</a:t>
            </a:r>
            <a:endParaRPr lang="en-US" sz="750" dirty="0"/>
          </a:p>
        </p:txBody>
      </p:sp>
      <p:pic>
        <p:nvPicPr>
          <p:cNvPr id="17" name="Image 3" descr="preencoded.png">    </p:cNvPr>
          <p:cNvPicPr>
            <a:picLocks noChangeAspect="1"/>
          </p:cNvPicPr>
          <p:nvPr/>
        </p:nvPicPr>
        <p:blipFill>
          <a:blip r:embed="rId5"/>
          <a:stretch>
            <a:fillRect/>
          </a:stretch>
        </p:blipFill>
        <p:spPr>
          <a:xfrm>
            <a:off x="3728442" y="4298513"/>
            <a:ext cx="1611868" cy="15240"/>
          </a:xfrm>
          <a:prstGeom prst="rect">
            <a:avLst/>
          </a:prstGeom>
        </p:spPr>
      </p:pic>
      <p:sp>
        <p:nvSpPr>
          <p:cNvPr id="18" name="Text 12"/>
          <p:cNvSpPr/>
          <p:nvPr/>
        </p:nvSpPr>
        <p:spPr>
          <a:xfrm>
            <a:off x="3728442" y="4418052"/>
            <a:ext cx="1304687"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Upload Code Package</a:t>
            </a:r>
            <a:endParaRPr lang="en-US" sz="950" dirty="0"/>
          </a:p>
        </p:txBody>
      </p:sp>
      <p:sp>
        <p:nvSpPr>
          <p:cNvPr id="19" name="Text 13"/>
          <p:cNvSpPr/>
          <p:nvPr/>
        </p:nvSpPr>
        <p:spPr>
          <a:xfrm>
            <a:off x="3728442" y="4672251"/>
            <a:ext cx="1611868" cy="317183"/>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Submit ZIP file with source code, documentation, and setup guides</a:t>
            </a:r>
            <a:endParaRPr lang="en-US" sz="750" dirty="0"/>
          </a:p>
        </p:txBody>
      </p:sp>
      <p:sp>
        <p:nvSpPr>
          <p:cNvPr id="20" name="Text 14"/>
          <p:cNvSpPr/>
          <p:nvPr/>
        </p:nvSpPr>
        <p:spPr>
          <a:xfrm>
            <a:off x="3728442" y="5163026"/>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04</a:t>
            </a:r>
            <a:endParaRPr lang="en-US" sz="750" dirty="0"/>
          </a:p>
        </p:txBody>
      </p:sp>
      <p:pic>
        <p:nvPicPr>
          <p:cNvPr id="21" name="Image 4" descr="preencoded.png">    </p:cNvPr>
          <p:cNvPicPr>
            <a:picLocks noChangeAspect="1"/>
          </p:cNvPicPr>
          <p:nvPr/>
        </p:nvPicPr>
        <p:blipFill>
          <a:blip r:embed="rId6"/>
          <a:stretch>
            <a:fillRect/>
          </a:stretch>
        </p:blipFill>
        <p:spPr>
          <a:xfrm>
            <a:off x="3728442" y="5256967"/>
            <a:ext cx="1611868" cy="15240"/>
          </a:xfrm>
          <a:prstGeom prst="rect">
            <a:avLst/>
          </a:prstGeom>
        </p:spPr>
      </p:pic>
      <p:sp>
        <p:nvSpPr>
          <p:cNvPr id="22" name="Text 15"/>
          <p:cNvSpPr/>
          <p:nvPr/>
        </p:nvSpPr>
        <p:spPr>
          <a:xfrm>
            <a:off x="3728442" y="5396270"/>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Set Pricing Model</a:t>
            </a:r>
            <a:endParaRPr lang="en-US" sz="950" dirty="0"/>
          </a:p>
        </p:txBody>
      </p:sp>
      <p:sp>
        <p:nvSpPr>
          <p:cNvPr id="23" name="Text 16"/>
          <p:cNvSpPr/>
          <p:nvPr/>
        </p:nvSpPr>
        <p:spPr>
          <a:xfrm>
            <a:off x="3728442" y="5650468"/>
            <a:ext cx="1611868" cy="317183"/>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Define demo preview price ($1-5) and full download price ($10-500)</a:t>
            </a:r>
            <a:endParaRPr lang="en-US" sz="750" dirty="0"/>
          </a:p>
        </p:txBody>
      </p:sp>
      <p:sp>
        <p:nvSpPr>
          <p:cNvPr id="24" name="Text 17"/>
          <p:cNvSpPr/>
          <p:nvPr/>
        </p:nvSpPr>
        <p:spPr>
          <a:xfrm>
            <a:off x="3728442" y="6141244"/>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05</a:t>
            </a:r>
            <a:endParaRPr lang="en-US" sz="750" dirty="0"/>
          </a:p>
        </p:txBody>
      </p:sp>
      <p:pic>
        <p:nvPicPr>
          <p:cNvPr id="25" name="Image 5" descr="preencoded.png">    </p:cNvPr>
          <p:cNvPicPr>
            <a:picLocks noChangeAspect="1"/>
          </p:cNvPicPr>
          <p:nvPr/>
        </p:nvPicPr>
        <p:blipFill>
          <a:blip r:embed="rId7"/>
          <a:stretch>
            <a:fillRect/>
          </a:stretch>
        </p:blipFill>
        <p:spPr>
          <a:xfrm>
            <a:off x="3728442" y="6215420"/>
            <a:ext cx="1611868" cy="15240"/>
          </a:xfrm>
          <a:prstGeom prst="rect">
            <a:avLst/>
          </a:prstGeom>
        </p:spPr>
      </p:pic>
      <p:sp>
        <p:nvSpPr>
          <p:cNvPr id="26" name="Text 18"/>
          <p:cNvSpPr/>
          <p:nvPr/>
        </p:nvSpPr>
        <p:spPr>
          <a:xfrm>
            <a:off x="3728442" y="6374487"/>
            <a:ext cx="134576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AI Verification Process</a:t>
            </a:r>
            <a:endParaRPr lang="en-US" sz="950" dirty="0"/>
          </a:p>
        </p:txBody>
      </p:sp>
      <p:sp>
        <p:nvSpPr>
          <p:cNvPr id="27" name="Text 19"/>
          <p:cNvSpPr/>
          <p:nvPr/>
        </p:nvSpPr>
        <p:spPr>
          <a:xfrm>
            <a:off x="3728442" y="6628686"/>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Automated quality, security, and fraud analysis generates comprehensive report</a:t>
            </a:r>
            <a:endParaRPr lang="en-US" sz="750" dirty="0"/>
          </a:p>
        </p:txBody>
      </p:sp>
      <p:sp>
        <p:nvSpPr>
          <p:cNvPr id="28" name="Text 20"/>
          <p:cNvSpPr/>
          <p:nvPr/>
        </p:nvSpPr>
        <p:spPr>
          <a:xfrm>
            <a:off x="3728442" y="7278053"/>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06</a:t>
            </a:r>
            <a:endParaRPr lang="en-US" sz="750" dirty="0"/>
          </a:p>
        </p:txBody>
      </p:sp>
      <p:pic>
        <p:nvPicPr>
          <p:cNvPr id="29" name="Image 6" descr="preencoded.png">    </p:cNvPr>
          <p:cNvPicPr>
            <a:picLocks noChangeAspect="1"/>
          </p:cNvPicPr>
          <p:nvPr/>
        </p:nvPicPr>
        <p:blipFill>
          <a:blip r:embed="rId8"/>
          <a:stretch>
            <a:fillRect/>
          </a:stretch>
        </p:blipFill>
        <p:spPr>
          <a:xfrm>
            <a:off x="3728442" y="7332464"/>
            <a:ext cx="1611868" cy="15240"/>
          </a:xfrm>
          <a:prstGeom prst="rect">
            <a:avLst/>
          </a:prstGeom>
        </p:spPr>
      </p:pic>
      <p:sp>
        <p:nvSpPr>
          <p:cNvPr id="30" name="Text 21"/>
          <p:cNvSpPr/>
          <p:nvPr/>
        </p:nvSpPr>
        <p:spPr>
          <a:xfrm>
            <a:off x="3728442" y="7511296"/>
            <a:ext cx="1318260"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Earn from Downloads</a:t>
            </a:r>
            <a:endParaRPr lang="en-US" sz="950" dirty="0"/>
          </a:p>
        </p:txBody>
      </p:sp>
      <p:sp>
        <p:nvSpPr>
          <p:cNvPr id="31" name="Text 22"/>
          <p:cNvSpPr/>
          <p:nvPr/>
        </p:nvSpPr>
        <p:spPr>
          <a:xfrm>
            <a:off x="3728442" y="7765494"/>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Instant blockchain payments to wallet for every demo and full purchase</a:t>
            </a:r>
            <a:endParaRPr lang="en-US" sz="750" dirty="0"/>
          </a:p>
        </p:txBody>
      </p:sp>
      <p:sp>
        <p:nvSpPr>
          <p:cNvPr id="32" name="Text 23"/>
          <p:cNvSpPr/>
          <p:nvPr/>
        </p:nvSpPr>
        <p:spPr>
          <a:xfrm>
            <a:off x="5589865" y="1644610"/>
            <a:ext cx="1384935" cy="155019"/>
          </a:xfrm>
          <a:prstGeom prst="rect">
            <a:avLst/>
          </a:prstGeom>
          <a:noFill/>
          <a:ln/>
        </p:spPr>
        <p:txBody>
          <a:bodyPr wrap="none" lIns="0" tIns="0" rIns="0" bIns="0" rtlCol="0" anchor="t"/>
          <a:lstStyle/>
          <a:p>
            <a:pPr algn="l" indent="0" marL="0">
              <a:lnSpc>
                <a:spcPts val="1200"/>
              </a:lnSpc>
              <a:buNone/>
            </a:pPr>
            <a:r>
              <a:rPr lang="en-US" sz="950" dirty="0">
                <a:solidFill>
                  <a:srgbClr val="F2E782"/>
                </a:solidFill>
                <a:latin typeface="Prata" pitchFamily="34" charset="0"/>
                <a:ea typeface="Prata" pitchFamily="34" charset="-122"/>
                <a:cs typeface="Prata" pitchFamily="34" charset="-120"/>
              </a:rPr>
              <a:t>Buyers: Purchase Code</a:t>
            </a:r>
            <a:endParaRPr lang="en-US" sz="950" dirty="0"/>
          </a:p>
        </p:txBody>
      </p:sp>
      <p:sp>
        <p:nvSpPr>
          <p:cNvPr id="33" name="Text 24"/>
          <p:cNvSpPr/>
          <p:nvPr/>
        </p:nvSpPr>
        <p:spPr>
          <a:xfrm>
            <a:off x="5589865" y="1911191"/>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01</a:t>
            </a:r>
            <a:endParaRPr lang="en-US" sz="750" dirty="0"/>
          </a:p>
        </p:txBody>
      </p:sp>
      <p:pic>
        <p:nvPicPr>
          <p:cNvPr id="34" name="Image 7" descr="preencoded.png">    </p:cNvPr>
          <p:cNvPicPr>
            <a:picLocks noChangeAspect="1"/>
          </p:cNvPicPr>
          <p:nvPr/>
        </p:nvPicPr>
        <p:blipFill>
          <a:blip r:embed="rId9"/>
          <a:stretch>
            <a:fillRect/>
          </a:stretch>
        </p:blipFill>
        <p:spPr>
          <a:xfrm>
            <a:off x="5589865" y="2064425"/>
            <a:ext cx="1611868" cy="15240"/>
          </a:xfrm>
          <a:prstGeom prst="rect">
            <a:avLst/>
          </a:prstGeom>
        </p:spPr>
      </p:pic>
      <p:sp>
        <p:nvSpPr>
          <p:cNvPr id="35" name="Text 25"/>
          <p:cNvSpPr/>
          <p:nvPr/>
        </p:nvSpPr>
        <p:spPr>
          <a:xfrm>
            <a:off x="5589865" y="2144435"/>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Browse Marketplace</a:t>
            </a:r>
            <a:endParaRPr lang="en-US" sz="950" dirty="0"/>
          </a:p>
        </p:txBody>
      </p:sp>
      <p:sp>
        <p:nvSpPr>
          <p:cNvPr id="36" name="Text 26"/>
          <p:cNvSpPr/>
          <p:nvPr/>
        </p:nvSpPr>
        <p:spPr>
          <a:xfrm>
            <a:off x="5589865" y="2398633"/>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Search by language, framework, category, or natural language description</a:t>
            </a:r>
            <a:endParaRPr lang="en-US" sz="750" dirty="0"/>
          </a:p>
        </p:txBody>
      </p:sp>
      <p:sp>
        <p:nvSpPr>
          <p:cNvPr id="37" name="Text 27"/>
          <p:cNvSpPr/>
          <p:nvPr/>
        </p:nvSpPr>
        <p:spPr>
          <a:xfrm>
            <a:off x="5589865" y="3048000"/>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02</a:t>
            </a:r>
            <a:endParaRPr lang="en-US" sz="750" dirty="0"/>
          </a:p>
        </p:txBody>
      </p:sp>
      <p:pic>
        <p:nvPicPr>
          <p:cNvPr id="38" name="Image 8" descr="preencoded.png">    </p:cNvPr>
          <p:cNvPicPr>
            <a:picLocks noChangeAspect="1"/>
          </p:cNvPicPr>
          <p:nvPr/>
        </p:nvPicPr>
        <p:blipFill>
          <a:blip r:embed="rId10"/>
          <a:stretch>
            <a:fillRect/>
          </a:stretch>
        </p:blipFill>
        <p:spPr>
          <a:xfrm>
            <a:off x="5589865" y="3181469"/>
            <a:ext cx="1611868" cy="15240"/>
          </a:xfrm>
          <a:prstGeom prst="rect">
            <a:avLst/>
          </a:prstGeom>
        </p:spPr>
      </p:pic>
      <p:sp>
        <p:nvSpPr>
          <p:cNvPr id="39" name="Text 28"/>
          <p:cNvSpPr/>
          <p:nvPr/>
        </p:nvSpPr>
        <p:spPr>
          <a:xfrm>
            <a:off x="5589865" y="3281243"/>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Review AI Reports</a:t>
            </a:r>
            <a:endParaRPr lang="en-US" sz="950" dirty="0"/>
          </a:p>
        </p:txBody>
      </p:sp>
      <p:sp>
        <p:nvSpPr>
          <p:cNvPr id="40" name="Text 29"/>
          <p:cNvSpPr/>
          <p:nvPr/>
        </p:nvSpPr>
        <p:spPr>
          <a:xfrm>
            <a:off x="5589865" y="3535442"/>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Check quality scores, security assessments, and verified buyer reviews</a:t>
            </a:r>
            <a:endParaRPr lang="en-US" sz="750" dirty="0"/>
          </a:p>
        </p:txBody>
      </p:sp>
      <p:sp>
        <p:nvSpPr>
          <p:cNvPr id="41" name="Text 30"/>
          <p:cNvSpPr/>
          <p:nvPr/>
        </p:nvSpPr>
        <p:spPr>
          <a:xfrm>
            <a:off x="5589865" y="4184809"/>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03</a:t>
            </a:r>
            <a:endParaRPr lang="en-US" sz="750" dirty="0"/>
          </a:p>
        </p:txBody>
      </p:sp>
      <p:pic>
        <p:nvPicPr>
          <p:cNvPr id="42" name="Image 9" descr="preencoded.png">    </p:cNvPr>
          <p:cNvPicPr>
            <a:picLocks noChangeAspect="1"/>
          </p:cNvPicPr>
          <p:nvPr/>
        </p:nvPicPr>
        <p:blipFill>
          <a:blip r:embed="rId11"/>
          <a:stretch>
            <a:fillRect/>
          </a:stretch>
        </p:blipFill>
        <p:spPr>
          <a:xfrm>
            <a:off x="5589865" y="4298513"/>
            <a:ext cx="1611868" cy="15240"/>
          </a:xfrm>
          <a:prstGeom prst="rect">
            <a:avLst/>
          </a:prstGeom>
        </p:spPr>
      </p:pic>
      <p:sp>
        <p:nvSpPr>
          <p:cNvPr id="43" name="Text 31"/>
          <p:cNvSpPr/>
          <p:nvPr/>
        </p:nvSpPr>
        <p:spPr>
          <a:xfrm>
            <a:off x="5589865" y="4418052"/>
            <a:ext cx="1396484"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Purchase Demo Access</a:t>
            </a:r>
            <a:endParaRPr lang="en-US" sz="950" dirty="0"/>
          </a:p>
        </p:txBody>
      </p:sp>
      <p:sp>
        <p:nvSpPr>
          <p:cNvPr id="44" name="Text 32"/>
          <p:cNvSpPr/>
          <p:nvPr/>
        </p:nvSpPr>
        <p:spPr>
          <a:xfrm>
            <a:off x="5589865" y="4672251"/>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Try code for $1-5 using x402 micropayments to evaluate architecture</a:t>
            </a:r>
            <a:endParaRPr lang="en-US" sz="750" dirty="0"/>
          </a:p>
        </p:txBody>
      </p:sp>
      <p:sp>
        <p:nvSpPr>
          <p:cNvPr id="45" name="Text 33"/>
          <p:cNvSpPr/>
          <p:nvPr/>
        </p:nvSpPr>
        <p:spPr>
          <a:xfrm>
            <a:off x="5589865" y="5321617"/>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04</a:t>
            </a:r>
            <a:endParaRPr lang="en-US" sz="750" dirty="0"/>
          </a:p>
        </p:txBody>
      </p:sp>
      <p:pic>
        <p:nvPicPr>
          <p:cNvPr id="46" name="Image 10" descr="preencoded.png">    </p:cNvPr>
          <p:cNvPicPr>
            <a:picLocks noChangeAspect="1"/>
          </p:cNvPicPr>
          <p:nvPr/>
        </p:nvPicPr>
        <p:blipFill>
          <a:blip r:embed="rId12"/>
          <a:stretch>
            <a:fillRect/>
          </a:stretch>
        </p:blipFill>
        <p:spPr>
          <a:xfrm>
            <a:off x="5589865" y="5415558"/>
            <a:ext cx="1611868" cy="15240"/>
          </a:xfrm>
          <a:prstGeom prst="rect">
            <a:avLst/>
          </a:prstGeom>
        </p:spPr>
      </p:pic>
      <p:sp>
        <p:nvSpPr>
          <p:cNvPr id="47" name="Text 34"/>
          <p:cNvSpPr/>
          <p:nvPr/>
        </p:nvSpPr>
        <p:spPr>
          <a:xfrm>
            <a:off x="5589865" y="5554861"/>
            <a:ext cx="130016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Buy Full Source Code</a:t>
            </a:r>
            <a:endParaRPr lang="en-US" sz="950" dirty="0"/>
          </a:p>
        </p:txBody>
      </p:sp>
      <p:sp>
        <p:nvSpPr>
          <p:cNvPr id="48" name="Text 35"/>
          <p:cNvSpPr/>
          <p:nvPr/>
        </p:nvSpPr>
        <p:spPr>
          <a:xfrm>
            <a:off x="5589865" y="5809059"/>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Complete purchase with blockchain payment for complete codebase access</a:t>
            </a:r>
            <a:endParaRPr lang="en-US" sz="750" dirty="0"/>
          </a:p>
        </p:txBody>
      </p:sp>
      <p:sp>
        <p:nvSpPr>
          <p:cNvPr id="49" name="Text 36"/>
          <p:cNvSpPr/>
          <p:nvPr/>
        </p:nvSpPr>
        <p:spPr>
          <a:xfrm>
            <a:off x="5589865" y="6458426"/>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05</a:t>
            </a:r>
            <a:endParaRPr lang="en-US" sz="750" dirty="0"/>
          </a:p>
        </p:txBody>
      </p:sp>
      <p:pic>
        <p:nvPicPr>
          <p:cNvPr id="50" name="Image 11" descr="preencoded.png">    </p:cNvPr>
          <p:cNvPicPr>
            <a:picLocks noChangeAspect="1"/>
          </p:cNvPicPr>
          <p:nvPr/>
        </p:nvPicPr>
        <p:blipFill>
          <a:blip r:embed="rId13"/>
          <a:stretch>
            <a:fillRect/>
          </a:stretch>
        </p:blipFill>
        <p:spPr>
          <a:xfrm>
            <a:off x="5589865" y="6532602"/>
            <a:ext cx="1611868" cy="15240"/>
          </a:xfrm>
          <a:prstGeom prst="rect">
            <a:avLst/>
          </a:prstGeom>
        </p:spPr>
      </p:pic>
      <p:sp>
        <p:nvSpPr>
          <p:cNvPr id="51" name="Text 37"/>
          <p:cNvSpPr/>
          <p:nvPr/>
        </p:nvSpPr>
        <p:spPr>
          <a:xfrm>
            <a:off x="5589865" y="6691670"/>
            <a:ext cx="1357551"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Download with Guides</a:t>
            </a:r>
            <a:endParaRPr lang="en-US" sz="950" dirty="0"/>
          </a:p>
        </p:txBody>
      </p:sp>
      <p:sp>
        <p:nvSpPr>
          <p:cNvPr id="52" name="Text 38"/>
          <p:cNvSpPr/>
          <p:nvPr/>
        </p:nvSpPr>
        <p:spPr>
          <a:xfrm>
            <a:off x="5589865" y="6945868"/>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Receive ZIP package with setup instructions, documentation, and API keys</a:t>
            </a:r>
            <a:endParaRPr lang="en-US" sz="750" dirty="0"/>
          </a:p>
        </p:txBody>
      </p:sp>
      <p:sp>
        <p:nvSpPr>
          <p:cNvPr id="53" name="Text 39"/>
          <p:cNvSpPr/>
          <p:nvPr/>
        </p:nvSpPr>
        <p:spPr>
          <a:xfrm>
            <a:off x="5589865" y="7595235"/>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06</a:t>
            </a:r>
            <a:endParaRPr lang="en-US" sz="750" dirty="0"/>
          </a:p>
        </p:txBody>
      </p:sp>
      <p:pic>
        <p:nvPicPr>
          <p:cNvPr id="54" name="Image 12" descr="preencoded.png">    </p:cNvPr>
          <p:cNvPicPr>
            <a:picLocks noChangeAspect="1"/>
          </p:cNvPicPr>
          <p:nvPr/>
        </p:nvPicPr>
        <p:blipFill>
          <a:blip r:embed="rId14"/>
          <a:stretch>
            <a:fillRect/>
          </a:stretch>
        </p:blipFill>
        <p:spPr>
          <a:xfrm>
            <a:off x="5589865" y="7649647"/>
            <a:ext cx="1611868" cy="15240"/>
          </a:xfrm>
          <a:prstGeom prst="rect">
            <a:avLst/>
          </a:prstGeom>
        </p:spPr>
      </p:pic>
      <p:sp>
        <p:nvSpPr>
          <p:cNvPr id="55" name="Text 40"/>
          <p:cNvSpPr/>
          <p:nvPr/>
        </p:nvSpPr>
        <p:spPr>
          <a:xfrm>
            <a:off x="5589865" y="7828478"/>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Implement &amp; Rate</a:t>
            </a:r>
            <a:endParaRPr lang="en-US" sz="950" dirty="0"/>
          </a:p>
        </p:txBody>
      </p:sp>
      <p:sp>
        <p:nvSpPr>
          <p:cNvPr id="56" name="Text 41"/>
          <p:cNvSpPr/>
          <p:nvPr/>
        </p:nvSpPr>
        <p:spPr>
          <a:xfrm>
            <a:off x="5589865" y="8082677"/>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Deploy code to production and leave verified review for community</a:t>
            </a:r>
            <a:endParaRPr lang="en-US" sz="750" dirty="0"/>
          </a:p>
        </p:txBody>
      </p:sp>
      <p:sp>
        <p:nvSpPr>
          <p:cNvPr id="57" name="Text 42"/>
          <p:cNvSpPr/>
          <p:nvPr/>
        </p:nvSpPr>
        <p:spPr>
          <a:xfrm>
            <a:off x="7451288" y="1644610"/>
            <a:ext cx="1611868" cy="310039"/>
          </a:xfrm>
          <a:prstGeom prst="rect">
            <a:avLst/>
          </a:prstGeom>
          <a:noFill/>
          <a:ln/>
        </p:spPr>
        <p:txBody>
          <a:bodyPr wrap="square" lIns="0" tIns="0" rIns="0" bIns="0" rtlCol="0" anchor="t"/>
          <a:lstStyle/>
          <a:p>
            <a:pPr algn="l" indent="0" marL="0">
              <a:lnSpc>
                <a:spcPts val="1200"/>
              </a:lnSpc>
              <a:buNone/>
            </a:pPr>
            <a:r>
              <a:rPr lang="en-US" sz="950" dirty="0">
                <a:solidFill>
                  <a:srgbClr val="F2E782"/>
                </a:solidFill>
                <a:latin typeface="Prata" pitchFamily="34" charset="0"/>
                <a:ea typeface="Prata" pitchFamily="34" charset="-122"/>
                <a:cs typeface="Prata" pitchFamily="34" charset="-120"/>
              </a:rPr>
              <a:t>Companies: Launch Buildathons</a:t>
            </a:r>
            <a:endParaRPr lang="en-US" sz="950" dirty="0"/>
          </a:p>
        </p:txBody>
      </p:sp>
      <p:sp>
        <p:nvSpPr>
          <p:cNvPr id="58" name="Text 43"/>
          <p:cNvSpPr/>
          <p:nvPr/>
        </p:nvSpPr>
        <p:spPr>
          <a:xfrm>
            <a:off x="7451288" y="2066211"/>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01</a:t>
            </a:r>
            <a:endParaRPr lang="en-US" sz="750" dirty="0"/>
          </a:p>
        </p:txBody>
      </p:sp>
      <p:pic>
        <p:nvPicPr>
          <p:cNvPr id="59" name="Image 13" descr="preencoded.png">    </p:cNvPr>
          <p:cNvPicPr>
            <a:picLocks noChangeAspect="1"/>
          </p:cNvPicPr>
          <p:nvPr/>
        </p:nvPicPr>
        <p:blipFill>
          <a:blip r:embed="rId15"/>
          <a:stretch>
            <a:fillRect/>
          </a:stretch>
        </p:blipFill>
        <p:spPr>
          <a:xfrm>
            <a:off x="7451288" y="2219444"/>
            <a:ext cx="1611868" cy="15240"/>
          </a:xfrm>
          <a:prstGeom prst="rect">
            <a:avLst/>
          </a:prstGeom>
        </p:spPr>
      </p:pic>
      <p:sp>
        <p:nvSpPr>
          <p:cNvPr id="60" name="Text 44"/>
          <p:cNvSpPr/>
          <p:nvPr/>
        </p:nvSpPr>
        <p:spPr>
          <a:xfrm>
            <a:off x="7451288" y="2299454"/>
            <a:ext cx="1518880"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Connect Company Wallet</a:t>
            </a:r>
            <a:endParaRPr lang="en-US" sz="950" dirty="0"/>
          </a:p>
        </p:txBody>
      </p:sp>
      <p:sp>
        <p:nvSpPr>
          <p:cNvPr id="61" name="Text 45"/>
          <p:cNvSpPr/>
          <p:nvPr/>
        </p:nvSpPr>
        <p:spPr>
          <a:xfrm>
            <a:off x="7451288" y="2553652"/>
            <a:ext cx="1611868" cy="317183"/>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Login with enterprise Privy account and connect treasury wallet</a:t>
            </a:r>
            <a:endParaRPr lang="en-US" sz="750" dirty="0"/>
          </a:p>
        </p:txBody>
      </p:sp>
      <p:sp>
        <p:nvSpPr>
          <p:cNvPr id="62" name="Text 46"/>
          <p:cNvSpPr/>
          <p:nvPr/>
        </p:nvSpPr>
        <p:spPr>
          <a:xfrm>
            <a:off x="7451288" y="3044428"/>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02</a:t>
            </a:r>
            <a:endParaRPr lang="en-US" sz="750" dirty="0"/>
          </a:p>
        </p:txBody>
      </p:sp>
      <p:pic>
        <p:nvPicPr>
          <p:cNvPr id="63" name="Image 14" descr="preencoded.png">    </p:cNvPr>
          <p:cNvPicPr>
            <a:picLocks noChangeAspect="1"/>
          </p:cNvPicPr>
          <p:nvPr/>
        </p:nvPicPr>
        <p:blipFill>
          <a:blip r:embed="rId16"/>
          <a:stretch>
            <a:fillRect/>
          </a:stretch>
        </p:blipFill>
        <p:spPr>
          <a:xfrm>
            <a:off x="7451288" y="3177897"/>
            <a:ext cx="1611868" cy="15240"/>
          </a:xfrm>
          <a:prstGeom prst="rect">
            <a:avLst/>
          </a:prstGeom>
        </p:spPr>
      </p:pic>
      <p:sp>
        <p:nvSpPr>
          <p:cNvPr id="64" name="Text 47"/>
          <p:cNvSpPr/>
          <p:nvPr/>
        </p:nvSpPr>
        <p:spPr>
          <a:xfrm>
            <a:off x="7451288" y="3277672"/>
            <a:ext cx="1358979"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Create Campaign Brief</a:t>
            </a:r>
            <a:endParaRPr lang="en-US" sz="950" dirty="0"/>
          </a:p>
        </p:txBody>
      </p:sp>
      <p:sp>
        <p:nvSpPr>
          <p:cNvPr id="65" name="Text 48"/>
          <p:cNvSpPr/>
          <p:nvPr/>
        </p:nvSpPr>
        <p:spPr>
          <a:xfrm>
            <a:off x="7451288" y="3531870"/>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Define requirements, tech stack, timeline, acceptance criteria, and deliverables</a:t>
            </a:r>
            <a:endParaRPr lang="en-US" sz="750" dirty="0"/>
          </a:p>
        </p:txBody>
      </p:sp>
      <p:sp>
        <p:nvSpPr>
          <p:cNvPr id="66" name="Text 49"/>
          <p:cNvSpPr/>
          <p:nvPr/>
        </p:nvSpPr>
        <p:spPr>
          <a:xfrm>
            <a:off x="7451288" y="4181237"/>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03</a:t>
            </a:r>
            <a:endParaRPr lang="en-US" sz="750" dirty="0"/>
          </a:p>
        </p:txBody>
      </p:sp>
      <p:pic>
        <p:nvPicPr>
          <p:cNvPr id="67" name="Image 15" descr="preencoded.png">    </p:cNvPr>
          <p:cNvPicPr>
            <a:picLocks noChangeAspect="1"/>
          </p:cNvPicPr>
          <p:nvPr/>
        </p:nvPicPr>
        <p:blipFill>
          <a:blip r:embed="rId17"/>
          <a:stretch>
            <a:fillRect/>
          </a:stretch>
        </p:blipFill>
        <p:spPr>
          <a:xfrm>
            <a:off x="7451288" y="4294942"/>
            <a:ext cx="1611868" cy="15240"/>
          </a:xfrm>
          <a:prstGeom prst="rect">
            <a:avLst/>
          </a:prstGeom>
        </p:spPr>
      </p:pic>
      <p:sp>
        <p:nvSpPr>
          <p:cNvPr id="68" name="Text 50"/>
          <p:cNvSpPr/>
          <p:nvPr/>
        </p:nvSpPr>
        <p:spPr>
          <a:xfrm>
            <a:off x="7451288" y="4414480"/>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Set Prize Pool</a:t>
            </a:r>
            <a:endParaRPr lang="en-US" sz="950" dirty="0"/>
          </a:p>
        </p:txBody>
      </p:sp>
      <p:sp>
        <p:nvSpPr>
          <p:cNvPr id="69" name="Text 51"/>
          <p:cNvSpPr/>
          <p:nvPr/>
        </p:nvSpPr>
        <p:spPr>
          <a:xfrm>
            <a:off x="7451288" y="4668679"/>
            <a:ext cx="1611868" cy="317183"/>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Allocate prizes for 1st, 2nd, 3rd place (typical: $10K, $5K, $2K)</a:t>
            </a:r>
            <a:endParaRPr lang="en-US" sz="750" dirty="0"/>
          </a:p>
        </p:txBody>
      </p:sp>
      <p:sp>
        <p:nvSpPr>
          <p:cNvPr id="70" name="Text 52"/>
          <p:cNvSpPr/>
          <p:nvPr/>
        </p:nvSpPr>
        <p:spPr>
          <a:xfrm>
            <a:off x="7451288" y="5159454"/>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04</a:t>
            </a:r>
            <a:endParaRPr lang="en-US" sz="750" dirty="0"/>
          </a:p>
        </p:txBody>
      </p:sp>
      <p:pic>
        <p:nvPicPr>
          <p:cNvPr id="71" name="Image 16" descr="preencoded.png">    </p:cNvPr>
          <p:cNvPicPr>
            <a:picLocks noChangeAspect="1"/>
          </p:cNvPicPr>
          <p:nvPr/>
        </p:nvPicPr>
        <p:blipFill>
          <a:blip r:embed="rId18"/>
          <a:stretch>
            <a:fillRect/>
          </a:stretch>
        </p:blipFill>
        <p:spPr>
          <a:xfrm>
            <a:off x="7451288" y="5253395"/>
            <a:ext cx="1611868" cy="15240"/>
          </a:xfrm>
          <a:prstGeom prst="rect">
            <a:avLst/>
          </a:prstGeom>
        </p:spPr>
      </p:pic>
      <p:sp>
        <p:nvSpPr>
          <p:cNvPr id="72" name="Text 53"/>
          <p:cNvSpPr/>
          <p:nvPr/>
        </p:nvSpPr>
        <p:spPr>
          <a:xfrm>
            <a:off x="7451288" y="5392698"/>
            <a:ext cx="1418392"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Smart Contract Deposit</a:t>
            </a:r>
            <a:endParaRPr lang="en-US" sz="950" dirty="0"/>
          </a:p>
        </p:txBody>
      </p:sp>
      <p:sp>
        <p:nvSpPr>
          <p:cNvPr id="73" name="Text 54"/>
          <p:cNvSpPr/>
          <p:nvPr/>
        </p:nvSpPr>
        <p:spPr>
          <a:xfrm>
            <a:off x="7451288" y="5646896"/>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Submit prize pool to multi-sig smart contract for security and transparency</a:t>
            </a:r>
            <a:endParaRPr lang="en-US" sz="750" dirty="0"/>
          </a:p>
        </p:txBody>
      </p:sp>
      <p:sp>
        <p:nvSpPr>
          <p:cNvPr id="74" name="Text 55"/>
          <p:cNvSpPr/>
          <p:nvPr/>
        </p:nvSpPr>
        <p:spPr>
          <a:xfrm>
            <a:off x="7451288" y="6296263"/>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05</a:t>
            </a:r>
            <a:endParaRPr lang="en-US" sz="750" dirty="0"/>
          </a:p>
        </p:txBody>
      </p:sp>
      <p:pic>
        <p:nvPicPr>
          <p:cNvPr id="75" name="Image 17" descr="preencoded.png">    </p:cNvPr>
          <p:cNvPicPr>
            <a:picLocks noChangeAspect="1"/>
          </p:cNvPicPr>
          <p:nvPr/>
        </p:nvPicPr>
        <p:blipFill>
          <a:blip r:embed="rId19"/>
          <a:stretch>
            <a:fillRect/>
          </a:stretch>
        </p:blipFill>
        <p:spPr>
          <a:xfrm>
            <a:off x="7451288" y="6370439"/>
            <a:ext cx="1611868" cy="15240"/>
          </a:xfrm>
          <a:prstGeom prst="rect">
            <a:avLst/>
          </a:prstGeom>
        </p:spPr>
      </p:pic>
      <p:sp>
        <p:nvSpPr>
          <p:cNvPr id="76" name="Text 56"/>
          <p:cNvSpPr/>
          <p:nvPr/>
        </p:nvSpPr>
        <p:spPr>
          <a:xfrm>
            <a:off x="7451288" y="6529507"/>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Review Submissions</a:t>
            </a:r>
            <a:endParaRPr lang="en-US" sz="950" dirty="0"/>
          </a:p>
        </p:txBody>
      </p:sp>
      <p:sp>
        <p:nvSpPr>
          <p:cNvPr id="77" name="Text 57"/>
          <p:cNvSpPr/>
          <p:nvPr/>
        </p:nvSpPr>
        <p:spPr>
          <a:xfrm>
            <a:off x="7451288" y="6783705"/>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Evaluate competing solutions, test implementations, and select winners</a:t>
            </a:r>
            <a:endParaRPr lang="en-US" sz="750" dirty="0"/>
          </a:p>
        </p:txBody>
      </p:sp>
      <p:sp>
        <p:nvSpPr>
          <p:cNvPr id="78" name="Text 58"/>
          <p:cNvSpPr/>
          <p:nvPr/>
        </p:nvSpPr>
        <p:spPr>
          <a:xfrm>
            <a:off x="7451288" y="7433072"/>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06</a:t>
            </a:r>
            <a:endParaRPr lang="en-US" sz="750" dirty="0"/>
          </a:p>
        </p:txBody>
      </p:sp>
      <p:pic>
        <p:nvPicPr>
          <p:cNvPr id="79" name="Image 18" descr="preencoded.png">    </p:cNvPr>
          <p:cNvPicPr>
            <a:picLocks noChangeAspect="1"/>
          </p:cNvPicPr>
          <p:nvPr/>
        </p:nvPicPr>
        <p:blipFill>
          <a:blip r:embed="rId20"/>
          <a:stretch>
            <a:fillRect/>
          </a:stretch>
        </p:blipFill>
        <p:spPr>
          <a:xfrm>
            <a:off x="7451288" y="7487483"/>
            <a:ext cx="1611868" cy="15240"/>
          </a:xfrm>
          <a:prstGeom prst="rect">
            <a:avLst/>
          </a:prstGeom>
        </p:spPr>
      </p:pic>
      <p:sp>
        <p:nvSpPr>
          <p:cNvPr id="80" name="Text 59"/>
          <p:cNvSpPr/>
          <p:nvPr/>
        </p:nvSpPr>
        <p:spPr>
          <a:xfrm>
            <a:off x="7451288" y="7666315"/>
            <a:ext cx="136612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Automatic Distribution</a:t>
            </a:r>
            <a:endParaRPr lang="en-US" sz="950" dirty="0"/>
          </a:p>
        </p:txBody>
      </p:sp>
      <p:sp>
        <p:nvSpPr>
          <p:cNvPr id="81" name="Text 60"/>
          <p:cNvSpPr/>
          <p:nvPr/>
        </p:nvSpPr>
        <p:spPr>
          <a:xfrm>
            <a:off x="7451288" y="7920514"/>
            <a:ext cx="1611868" cy="317183"/>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Smart contract releases prizes to winners and refunds unused funds</a:t>
            </a:r>
            <a:endParaRPr lang="en-US" sz="750" dirty="0"/>
          </a:p>
        </p:txBody>
      </p:sp>
      <p:sp>
        <p:nvSpPr>
          <p:cNvPr id="82" name="Text 61"/>
          <p:cNvSpPr/>
          <p:nvPr/>
        </p:nvSpPr>
        <p:spPr>
          <a:xfrm>
            <a:off x="9312712" y="1644610"/>
            <a:ext cx="1561505" cy="155019"/>
          </a:xfrm>
          <a:prstGeom prst="rect">
            <a:avLst/>
          </a:prstGeom>
          <a:noFill/>
          <a:ln/>
        </p:spPr>
        <p:txBody>
          <a:bodyPr wrap="none" lIns="0" tIns="0" rIns="0" bIns="0" rtlCol="0" anchor="t"/>
          <a:lstStyle/>
          <a:p>
            <a:pPr algn="l" indent="0" marL="0">
              <a:lnSpc>
                <a:spcPts val="1200"/>
              </a:lnSpc>
              <a:buNone/>
            </a:pPr>
            <a:r>
              <a:rPr lang="en-US" sz="950" dirty="0">
                <a:solidFill>
                  <a:srgbClr val="F2E782"/>
                </a:solidFill>
                <a:latin typeface="Prata" pitchFamily="34" charset="0"/>
                <a:ea typeface="Prata" pitchFamily="34" charset="-122"/>
                <a:cs typeface="Prata" pitchFamily="34" charset="-120"/>
              </a:rPr>
              <a:t>Builders: Join Buildathons</a:t>
            </a:r>
            <a:endParaRPr lang="en-US" sz="950" dirty="0"/>
          </a:p>
        </p:txBody>
      </p:sp>
      <p:sp>
        <p:nvSpPr>
          <p:cNvPr id="83" name="Text 62"/>
          <p:cNvSpPr/>
          <p:nvPr/>
        </p:nvSpPr>
        <p:spPr>
          <a:xfrm>
            <a:off x="9312712" y="1911191"/>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01</a:t>
            </a:r>
            <a:endParaRPr lang="en-US" sz="750" dirty="0"/>
          </a:p>
        </p:txBody>
      </p:sp>
      <p:pic>
        <p:nvPicPr>
          <p:cNvPr id="84" name="Image 19" descr="preencoded.png">    </p:cNvPr>
          <p:cNvPicPr>
            <a:picLocks noChangeAspect="1"/>
          </p:cNvPicPr>
          <p:nvPr/>
        </p:nvPicPr>
        <p:blipFill>
          <a:blip r:embed="rId21"/>
          <a:stretch>
            <a:fillRect/>
          </a:stretch>
        </p:blipFill>
        <p:spPr>
          <a:xfrm>
            <a:off x="9312712" y="2064425"/>
            <a:ext cx="1611868" cy="15240"/>
          </a:xfrm>
          <a:prstGeom prst="rect">
            <a:avLst/>
          </a:prstGeom>
        </p:spPr>
      </p:pic>
      <p:sp>
        <p:nvSpPr>
          <p:cNvPr id="85" name="Text 63"/>
          <p:cNvSpPr/>
          <p:nvPr/>
        </p:nvSpPr>
        <p:spPr>
          <a:xfrm>
            <a:off x="9312712" y="2144435"/>
            <a:ext cx="1541026"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Browse Active Campaigns</a:t>
            </a:r>
            <a:endParaRPr lang="en-US" sz="950" dirty="0"/>
          </a:p>
        </p:txBody>
      </p:sp>
      <p:sp>
        <p:nvSpPr>
          <p:cNvPr id="86" name="Text 64"/>
          <p:cNvSpPr/>
          <p:nvPr/>
        </p:nvSpPr>
        <p:spPr>
          <a:xfrm>
            <a:off x="9312712" y="2398633"/>
            <a:ext cx="1611868" cy="317183"/>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Filter by prize amount, deadline, required tech stack, and difficulty</a:t>
            </a:r>
            <a:endParaRPr lang="en-US" sz="750" dirty="0"/>
          </a:p>
        </p:txBody>
      </p:sp>
      <p:sp>
        <p:nvSpPr>
          <p:cNvPr id="87" name="Text 65"/>
          <p:cNvSpPr/>
          <p:nvPr/>
        </p:nvSpPr>
        <p:spPr>
          <a:xfrm>
            <a:off x="9312712" y="2889409"/>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02</a:t>
            </a:r>
            <a:endParaRPr lang="en-US" sz="750" dirty="0"/>
          </a:p>
        </p:txBody>
      </p:sp>
      <p:pic>
        <p:nvPicPr>
          <p:cNvPr id="88" name="Image 20" descr="preencoded.png">    </p:cNvPr>
          <p:cNvPicPr>
            <a:picLocks noChangeAspect="1"/>
          </p:cNvPicPr>
          <p:nvPr/>
        </p:nvPicPr>
        <p:blipFill>
          <a:blip r:embed="rId22"/>
          <a:stretch>
            <a:fillRect/>
          </a:stretch>
        </p:blipFill>
        <p:spPr>
          <a:xfrm>
            <a:off x="9312712" y="3022878"/>
            <a:ext cx="1611868" cy="15240"/>
          </a:xfrm>
          <a:prstGeom prst="rect">
            <a:avLst/>
          </a:prstGeom>
        </p:spPr>
      </p:pic>
      <p:sp>
        <p:nvSpPr>
          <p:cNvPr id="89" name="Text 66"/>
          <p:cNvSpPr/>
          <p:nvPr/>
        </p:nvSpPr>
        <p:spPr>
          <a:xfrm>
            <a:off x="9312712" y="3122652"/>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Join Competition</a:t>
            </a:r>
            <a:endParaRPr lang="en-US" sz="950" dirty="0"/>
          </a:p>
        </p:txBody>
      </p:sp>
      <p:sp>
        <p:nvSpPr>
          <p:cNvPr id="90" name="Text 67"/>
          <p:cNvSpPr/>
          <p:nvPr/>
        </p:nvSpPr>
        <p:spPr>
          <a:xfrm>
            <a:off x="9312712" y="3376851"/>
            <a:ext cx="1611868" cy="317183"/>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Register for buildathon and review detailed requirements document</a:t>
            </a:r>
            <a:endParaRPr lang="en-US" sz="750" dirty="0"/>
          </a:p>
        </p:txBody>
      </p:sp>
      <p:sp>
        <p:nvSpPr>
          <p:cNvPr id="91" name="Text 68"/>
          <p:cNvSpPr/>
          <p:nvPr/>
        </p:nvSpPr>
        <p:spPr>
          <a:xfrm>
            <a:off x="9312712" y="3867626"/>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03</a:t>
            </a:r>
            <a:endParaRPr lang="en-US" sz="750" dirty="0"/>
          </a:p>
        </p:txBody>
      </p:sp>
      <p:pic>
        <p:nvPicPr>
          <p:cNvPr id="92" name="Image 21" descr="preencoded.png">    </p:cNvPr>
          <p:cNvPicPr>
            <a:picLocks noChangeAspect="1"/>
          </p:cNvPicPr>
          <p:nvPr/>
        </p:nvPicPr>
        <p:blipFill>
          <a:blip r:embed="rId23"/>
          <a:stretch>
            <a:fillRect/>
          </a:stretch>
        </p:blipFill>
        <p:spPr>
          <a:xfrm>
            <a:off x="9312712" y="3981331"/>
            <a:ext cx="1611868" cy="15240"/>
          </a:xfrm>
          <a:prstGeom prst="rect">
            <a:avLst/>
          </a:prstGeom>
        </p:spPr>
      </p:pic>
      <p:sp>
        <p:nvSpPr>
          <p:cNvPr id="93" name="Text 69"/>
          <p:cNvSpPr/>
          <p:nvPr/>
        </p:nvSpPr>
        <p:spPr>
          <a:xfrm>
            <a:off x="9312712" y="4100870"/>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Build Solution</a:t>
            </a:r>
            <a:endParaRPr lang="en-US" sz="950" dirty="0"/>
          </a:p>
        </p:txBody>
      </p:sp>
      <p:sp>
        <p:nvSpPr>
          <p:cNvPr id="94" name="Text 70"/>
          <p:cNvSpPr/>
          <p:nvPr/>
        </p:nvSpPr>
        <p:spPr>
          <a:xfrm>
            <a:off x="9312712" y="4355068"/>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Develop implementation meeting specifications within campaign timeline</a:t>
            </a:r>
            <a:endParaRPr lang="en-US" sz="750" dirty="0"/>
          </a:p>
        </p:txBody>
      </p:sp>
      <p:sp>
        <p:nvSpPr>
          <p:cNvPr id="95" name="Text 71"/>
          <p:cNvSpPr/>
          <p:nvPr/>
        </p:nvSpPr>
        <p:spPr>
          <a:xfrm>
            <a:off x="9312712" y="5004435"/>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04</a:t>
            </a:r>
            <a:endParaRPr lang="en-US" sz="750" dirty="0"/>
          </a:p>
        </p:txBody>
      </p:sp>
      <p:pic>
        <p:nvPicPr>
          <p:cNvPr id="96" name="Image 22" descr="preencoded.png">    </p:cNvPr>
          <p:cNvPicPr>
            <a:picLocks noChangeAspect="1"/>
          </p:cNvPicPr>
          <p:nvPr/>
        </p:nvPicPr>
        <p:blipFill>
          <a:blip r:embed="rId24"/>
          <a:stretch>
            <a:fillRect/>
          </a:stretch>
        </p:blipFill>
        <p:spPr>
          <a:xfrm>
            <a:off x="9312712" y="5098375"/>
            <a:ext cx="1611868" cy="15240"/>
          </a:xfrm>
          <a:prstGeom prst="rect">
            <a:avLst/>
          </a:prstGeom>
        </p:spPr>
      </p:pic>
      <p:sp>
        <p:nvSpPr>
          <p:cNvPr id="97" name="Text 72"/>
          <p:cNvSpPr/>
          <p:nvPr/>
        </p:nvSpPr>
        <p:spPr>
          <a:xfrm>
            <a:off x="9312712" y="5237678"/>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Submit Project</a:t>
            </a:r>
            <a:endParaRPr lang="en-US" sz="950" dirty="0"/>
          </a:p>
        </p:txBody>
      </p:sp>
      <p:sp>
        <p:nvSpPr>
          <p:cNvPr id="98" name="Text 73"/>
          <p:cNvSpPr/>
          <p:nvPr/>
        </p:nvSpPr>
        <p:spPr>
          <a:xfrm>
            <a:off x="9312712" y="5491877"/>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Upload repository with demo, documentation, and setup instructions</a:t>
            </a:r>
            <a:endParaRPr lang="en-US" sz="750" dirty="0"/>
          </a:p>
        </p:txBody>
      </p:sp>
      <p:sp>
        <p:nvSpPr>
          <p:cNvPr id="99" name="Text 74"/>
          <p:cNvSpPr/>
          <p:nvPr/>
        </p:nvSpPr>
        <p:spPr>
          <a:xfrm>
            <a:off x="9312712" y="6141244"/>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05</a:t>
            </a:r>
            <a:endParaRPr lang="en-US" sz="750" dirty="0"/>
          </a:p>
        </p:txBody>
      </p:sp>
      <p:pic>
        <p:nvPicPr>
          <p:cNvPr id="100" name="Image 23" descr="preencoded.png">    </p:cNvPr>
          <p:cNvPicPr>
            <a:picLocks noChangeAspect="1"/>
          </p:cNvPicPr>
          <p:nvPr/>
        </p:nvPicPr>
        <p:blipFill>
          <a:blip r:embed="rId25"/>
          <a:stretch>
            <a:fillRect/>
          </a:stretch>
        </p:blipFill>
        <p:spPr>
          <a:xfrm>
            <a:off x="9312712" y="6215420"/>
            <a:ext cx="1611868" cy="15240"/>
          </a:xfrm>
          <a:prstGeom prst="rect">
            <a:avLst/>
          </a:prstGeom>
        </p:spPr>
      </p:pic>
      <p:sp>
        <p:nvSpPr>
          <p:cNvPr id="101" name="Text 75"/>
          <p:cNvSpPr/>
          <p:nvPr/>
        </p:nvSpPr>
        <p:spPr>
          <a:xfrm>
            <a:off x="9312712" y="6374487"/>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Win Prizes</a:t>
            </a:r>
            <a:endParaRPr lang="en-US" sz="950" dirty="0"/>
          </a:p>
        </p:txBody>
      </p:sp>
      <p:sp>
        <p:nvSpPr>
          <p:cNvPr id="102" name="Text 76"/>
          <p:cNvSpPr/>
          <p:nvPr/>
        </p:nvSpPr>
        <p:spPr>
          <a:xfrm>
            <a:off x="9312712" y="6628686"/>
            <a:ext cx="1611868" cy="317183"/>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Receive automatic blockchain payment if selected as winner</a:t>
            </a:r>
            <a:endParaRPr lang="en-US" sz="750" dirty="0"/>
          </a:p>
        </p:txBody>
      </p:sp>
      <p:sp>
        <p:nvSpPr>
          <p:cNvPr id="103" name="Text 77"/>
          <p:cNvSpPr/>
          <p:nvPr/>
        </p:nvSpPr>
        <p:spPr>
          <a:xfrm>
            <a:off x="9312712" y="7119461"/>
            <a:ext cx="99179" cy="123944"/>
          </a:xfrm>
          <a:prstGeom prst="rect">
            <a:avLst/>
          </a:prstGeom>
          <a:noFill/>
          <a:ln/>
        </p:spPr>
        <p:txBody>
          <a:bodyPr wrap="none" lIns="0" tIns="0" rIns="0" bIns="0" rtlCol="0" anchor="t"/>
          <a:lstStyle/>
          <a:p>
            <a:pPr algn="l" indent="0" marL="0">
              <a:lnSpc>
                <a:spcPts val="1250"/>
              </a:lnSpc>
              <a:buNone/>
            </a:pPr>
            <a:r>
              <a:rPr lang="en-US" sz="750" dirty="0">
                <a:solidFill>
                  <a:srgbClr val="CFCBBF"/>
                </a:solidFill>
                <a:latin typeface="Prata Light" pitchFamily="34" charset="0"/>
                <a:ea typeface="Prata Light" pitchFamily="34" charset="-122"/>
                <a:cs typeface="Prata Light" pitchFamily="34" charset="-120"/>
              </a:rPr>
              <a:t>06</a:t>
            </a:r>
            <a:endParaRPr lang="en-US" sz="750" dirty="0"/>
          </a:p>
        </p:txBody>
      </p:sp>
      <p:pic>
        <p:nvPicPr>
          <p:cNvPr id="104" name="Image 24" descr="preencoded.png">    </p:cNvPr>
          <p:cNvPicPr>
            <a:picLocks noChangeAspect="1"/>
          </p:cNvPicPr>
          <p:nvPr/>
        </p:nvPicPr>
        <p:blipFill>
          <a:blip r:embed="rId26"/>
          <a:stretch>
            <a:fillRect/>
          </a:stretch>
        </p:blipFill>
        <p:spPr>
          <a:xfrm>
            <a:off x="9312712" y="7173873"/>
            <a:ext cx="1611868" cy="15240"/>
          </a:xfrm>
          <a:prstGeom prst="rect">
            <a:avLst/>
          </a:prstGeom>
        </p:spPr>
      </p:pic>
      <p:sp>
        <p:nvSpPr>
          <p:cNvPr id="105" name="Text 78"/>
          <p:cNvSpPr/>
          <p:nvPr/>
        </p:nvSpPr>
        <p:spPr>
          <a:xfrm>
            <a:off x="9312712" y="7352705"/>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Get Hired</a:t>
            </a:r>
            <a:endParaRPr lang="en-US" sz="950" dirty="0"/>
          </a:p>
        </p:txBody>
      </p:sp>
      <p:sp>
        <p:nvSpPr>
          <p:cNvPr id="106" name="Text 79"/>
          <p:cNvSpPr/>
          <p:nvPr/>
        </p:nvSpPr>
        <p:spPr>
          <a:xfrm>
            <a:off x="9312712" y="7606903"/>
            <a:ext cx="1611868"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Companies often hire top performers for full-time or contract roles</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3728442" y="272891"/>
            <a:ext cx="1058823" cy="186571"/>
          </a:xfrm>
          <a:prstGeom prst="roundRect">
            <a:avLst>
              <a:gd name="adj" fmla="val 6383"/>
            </a:avLst>
          </a:prstGeom>
          <a:solidFill>
            <a:srgbClr val="443D0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87973" y="326469"/>
            <a:ext cx="79296" cy="79296"/>
          </a:xfrm>
          <a:prstGeom prst="rect">
            <a:avLst/>
          </a:prstGeom>
        </p:spPr>
      </p:pic>
      <p:sp>
        <p:nvSpPr>
          <p:cNvPr id="4" name="Text 1"/>
          <p:cNvSpPr/>
          <p:nvPr/>
        </p:nvSpPr>
        <p:spPr>
          <a:xfrm>
            <a:off x="3906917" y="302657"/>
            <a:ext cx="820817" cy="127040"/>
          </a:xfrm>
          <a:prstGeom prst="rect">
            <a:avLst/>
          </a:prstGeom>
          <a:noFill/>
          <a:ln/>
        </p:spPr>
        <p:txBody>
          <a:bodyPr wrap="none" lIns="0" tIns="0" rIns="0" bIns="0" rtlCol="0" anchor="t"/>
          <a:lstStyle/>
          <a:p>
            <a:pPr algn="l" indent="0" marL="0">
              <a:lnSpc>
                <a:spcPts val="1000"/>
              </a:lnSpc>
              <a:buNone/>
            </a:pPr>
            <a:r>
              <a:rPr lang="en-US" sz="600" dirty="0">
                <a:solidFill>
                  <a:srgbClr val="CFCBBF"/>
                </a:solidFill>
                <a:latin typeface="Raleway" pitchFamily="34" charset="0"/>
                <a:ea typeface="Raleway" pitchFamily="34" charset="-122"/>
                <a:cs typeface="Raleway" pitchFamily="34" charset="-120"/>
              </a:rPr>
              <a:t>GROWTH &amp; REVENUE</a:t>
            </a:r>
            <a:endParaRPr lang="en-US" sz="600" dirty="0"/>
          </a:p>
        </p:txBody>
      </p:sp>
      <p:sp>
        <p:nvSpPr>
          <p:cNvPr id="5" name="Text 2"/>
          <p:cNvSpPr/>
          <p:nvPr/>
        </p:nvSpPr>
        <p:spPr>
          <a:xfrm>
            <a:off x="3728442" y="499110"/>
            <a:ext cx="3935135" cy="310158"/>
          </a:xfrm>
          <a:prstGeom prst="rect">
            <a:avLst/>
          </a:prstGeom>
          <a:noFill/>
          <a:ln/>
        </p:spPr>
        <p:txBody>
          <a:bodyPr wrap="none" lIns="0" tIns="0" rIns="0" bIns="0" rtlCol="0" anchor="t"/>
          <a:lstStyle/>
          <a:p>
            <a:pPr algn="l" indent="0" marL="0">
              <a:lnSpc>
                <a:spcPts val="2400"/>
              </a:lnSpc>
              <a:buNone/>
            </a:pPr>
            <a:r>
              <a:rPr lang="en-US" sz="1950" dirty="0">
                <a:solidFill>
                  <a:srgbClr val="F2E782"/>
                </a:solidFill>
                <a:latin typeface="Prata" pitchFamily="34" charset="0"/>
                <a:ea typeface="Prata" pitchFamily="34" charset="-122"/>
                <a:cs typeface="Prata" pitchFamily="34" charset="-120"/>
              </a:rPr>
              <a:t>Roadmap &amp; Revenue Projections</a:t>
            </a:r>
            <a:endParaRPr lang="en-US" sz="1950" dirty="0"/>
          </a:p>
        </p:txBody>
      </p:sp>
      <p:sp>
        <p:nvSpPr>
          <p:cNvPr id="6" name="Text 3"/>
          <p:cNvSpPr/>
          <p:nvPr/>
        </p:nvSpPr>
        <p:spPr>
          <a:xfrm>
            <a:off x="3728442" y="1057275"/>
            <a:ext cx="2887385" cy="185976"/>
          </a:xfrm>
          <a:prstGeom prst="rect">
            <a:avLst/>
          </a:prstGeom>
          <a:noFill/>
          <a:ln/>
        </p:spPr>
        <p:txBody>
          <a:bodyPr wrap="none" lIns="0" tIns="0" rIns="0" bIns="0" rtlCol="0" anchor="t"/>
          <a:lstStyle/>
          <a:p>
            <a:pPr algn="l" indent="0" marL="0">
              <a:lnSpc>
                <a:spcPts val="1450"/>
              </a:lnSpc>
              <a:buNone/>
            </a:pPr>
            <a:r>
              <a:rPr lang="en-US" sz="1150" dirty="0">
                <a:solidFill>
                  <a:srgbClr val="F2E782"/>
                </a:solidFill>
                <a:latin typeface="Prata" pitchFamily="34" charset="0"/>
                <a:ea typeface="Prata" pitchFamily="34" charset="-122"/>
                <a:cs typeface="Prata" pitchFamily="34" charset="-120"/>
              </a:rPr>
              <a:t>Post-Hackathon Development Roadmap</a:t>
            </a:r>
            <a:endParaRPr lang="en-US" sz="1150" dirty="0"/>
          </a:p>
        </p:txBody>
      </p:sp>
      <p:sp>
        <p:nvSpPr>
          <p:cNvPr id="7" name="Shape 4"/>
          <p:cNvSpPr/>
          <p:nvPr/>
        </p:nvSpPr>
        <p:spPr>
          <a:xfrm>
            <a:off x="5453658" y="1354812"/>
            <a:ext cx="15240" cy="7352943"/>
          </a:xfrm>
          <a:prstGeom prst="roundRect">
            <a:avLst>
              <a:gd name="adj" fmla="val 97675"/>
            </a:avLst>
          </a:prstGeom>
          <a:solidFill>
            <a:srgbClr val="535455"/>
          </a:solidFill>
          <a:ln/>
        </p:spPr>
      </p:sp>
      <p:sp>
        <p:nvSpPr>
          <p:cNvPr id="8" name="Shape 5"/>
          <p:cNvSpPr/>
          <p:nvPr/>
        </p:nvSpPr>
        <p:spPr>
          <a:xfrm>
            <a:off x="5067240" y="1458754"/>
            <a:ext cx="297656" cy="15240"/>
          </a:xfrm>
          <a:prstGeom prst="roundRect">
            <a:avLst>
              <a:gd name="adj" fmla="val 97675"/>
            </a:avLst>
          </a:prstGeom>
          <a:solidFill>
            <a:srgbClr val="535455"/>
          </a:solidFill>
          <a:ln/>
        </p:spPr>
      </p:sp>
      <p:sp>
        <p:nvSpPr>
          <p:cNvPr id="9" name="Shape 6"/>
          <p:cNvSpPr/>
          <p:nvPr/>
        </p:nvSpPr>
        <p:spPr>
          <a:xfrm>
            <a:off x="5349657" y="1354812"/>
            <a:ext cx="223242" cy="223242"/>
          </a:xfrm>
          <a:prstGeom prst="roundRect">
            <a:avLst>
              <a:gd name="adj" fmla="val 6668"/>
            </a:avLst>
          </a:prstGeom>
          <a:solidFill>
            <a:srgbClr val="3A3B3C"/>
          </a:solidFill>
          <a:ln/>
        </p:spPr>
      </p:sp>
      <p:sp>
        <p:nvSpPr>
          <p:cNvPr id="10" name="Text 7"/>
          <p:cNvSpPr/>
          <p:nvPr/>
        </p:nvSpPr>
        <p:spPr>
          <a:xfrm>
            <a:off x="5386804" y="1373386"/>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CFCBBF"/>
                </a:solidFill>
                <a:latin typeface="Prata" pitchFamily="34" charset="0"/>
                <a:ea typeface="Prata" pitchFamily="34" charset="-122"/>
                <a:cs typeface="Prata" pitchFamily="34" charset="-120"/>
              </a:rPr>
              <a:t>1</a:t>
            </a:r>
            <a:endParaRPr lang="en-US" sz="1150" dirty="0"/>
          </a:p>
        </p:txBody>
      </p:sp>
      <p:sp>
        <p:nvSpPr>
          <p:cNvPr id="11" name="Text 8"/>
          <p:cNvSpPr/>
          <p:nvPr/>
        </p:nvSpPr>
        <p:spPr>
          <a:xfrm>
            <a:off x="3728442" y="1388864"/>
            <a:ext cx="1236702" cy="310039"/>
          </a:xfrm>
          <a:prstGeom prst="rect">
            <a:avLst/>
          </a:prstGeom>
          <a:noFill/>
          <a:ln/>
        </p:spPr>
        <p:txBody>
          <a:bodyPr wrap="square" lIns="0" tIns="0" rIns="0" bIns="0" rtlCol="0" anchor="t"/>
          <a:lstStyle/>
          <a:p>
            <a:pPr algn="r" indent="0" marL="0">
              <a:lnSpc>
                <a:spcPts val="1200"/>
              </a:lnSpc>
              <a:buNone/>
            </a:pPr>
            <a:r>
              <a:rPr lang="en-US" sz="950" dirty="0">
                <a:solidFill>
                  <a:srgbClr val="CFCBBF"/>
                </a:solidFill>
                <a:latin typeface="Prata" pitchFamily="34" charset="0"/>
                <a:ea typeface="Prata" pitchFamily="34" charset="-122"/>
                <a:cs typeface="Prata" pitchFamily="34" charset="-120"/>
              </a:rPr>
              <a:t>Q1 2025: Platform Completion</a:t>
            </a:r>
            <a:endParaRPr lang="en-US" sz="950" dirty="0"/>
          </a:p>
        </p:txBody>
      </p:sp>
      <p:sp>
        <p:nvSpPr>
          <p:cNvPr id="12" name="Text 9"/>
          <p:cNvSpPr/>
          <p:nvPr/>
        </p:nvSpPr>
        <p:spPr>
          <a:xfrm>
            <a:off x="3728442" y="1798082"/>
            <a:ext cx="1236702" cy="2220278"/>
          </a:xfrm>
          <a:prstGeom prst="rect">
            <a:avLst/>
          </a:prstGeom>
          <a:noFill/>
          <a:ln/>
        </p:spPr>
        <p:txBody>
          <a:bodyPr wrap="square" lIns="0" tIns="0" rIns="0" bIns="0" rtlCol="0" anchor="t"/>
          <a:lstStyle/>
          <a:p>
            <a:pPr algn="r" indent="0" marL="0">
              <a:lnSpc>
                <a:spcPts val="1250"/>
              </a:lnSpc>
              <a:buNone/>
            </a:pPr>
            <a:r>
              <a:rPr lang="en-US" sz="750" dirty="0">
                <a:solidFill>
                  <a:srgbClr val="CFCBBF"/>
                </a:solidFill>
                <a:latin typeface="Raleway" pitchFamily="34" charset="0"/>
                <a:ea typeface="Raleway" pitchFamily="34" charset="-122"/>
                <a:cs typeface="Raleway" pitchFamily="34" charset="-120"/>
              </a:rPr>
              <a:t>Complete core platform development with full AI integration for fraud prevention, security scanning, and quality assessment. Launch AI coding assistant for developers. Begin closed beta testing with 100 selected developers and 20 companies. Implement feedback loops and iterate on UX/UI based on real user behavior.</a:t>
            </a:r>
            <a:endParaRPr lang="en-US" sz="750" dirty="0"/>
          </a:p>
        </p:txBody>
      </p:sp>
      <p:sp>
        <p:nvSpPr>
          <p:cNvPr id="13" name="Shape 10"/>
          <p:cNvSpPr/>
          <p:nvPr/>
        </p:nvSpPr>
        <p:spPr>
          <a:xfrm>
            <a:off x="5557659" y="2053947"/>
            <a:ext cx="297656" cy="15240"/>
          </a:xfrm>
          <a:prstGeom prst="roundRect">
            <a:avLst>
              <a:gd name="adj" fmla="val 97675"/>
            </a:avLst>
          </a:prstGeom>
          <a:solidFill>
            <a:srgbClr val="535455"/>
          </a:solidFill>
          <a:ln/>
        </p:spPr>
      </p:sp>
      <p:sp>
        <p:nvSpPr>
          <p:cNvPr id="14" name="Shape 11"/>
          <p:cNvSpPr/>
          <p:nvPr/>
        </p:nvSpPr>
        <p:spPr>
          <a:xfrm>
            <a:off x="5349657" y="1950006"/>
            <a:ext cx="223242" cy="223242"/>
          </a:xfrm>
          <a:prstGeom prst="roundRect">
            <a:avLst>
              <a:gd name="adj" fmla="val 6668"/>
            </a:avLst>
          </a:prstGeom>
          <a:solidFill>
            <a:srgbClr val="3A3B3C"/>
          </a:solidFill>
          <a:ln/>
        </p:spPr>
      </p:sp>
      <p:sp>
        <p:nvSpPr>
          <p:cNvPr id="15" name="Text 12"/>
          <p:cNvSpPr/>
          <p:nvPr/>
        </p:nvSpPr>
        <p:spPr>
          <a:xfrm>
            <a:off x="5386804" y="1968579"/>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CFCBBF"/>
                </a:solidFill>
                <a:latin typeface="Prata" pitchFamily="34" charset="0"/>
                <a:ea typeface="Prata" pitchFamily="34" charset="-122"/>
                <a:cs typeface="Prata" pitchFamily="34" charset="-120"/>
              </a:rPr>
              <a:t>2</a:t>
            </a:r>
            <a:endParaRPr lang="en-US" sz="1150" dirty="0"/>
          </a:p>
        </p:txBody>
      </p:sp>
      <p:sp>
        <p:nvSpPr>
          <p:cNvPr id="16" name="Text 13"/>
          <p:cNvSpPr/>
          <p:nvPr/>
        </p:nvSpPr>
        <p:spPr>
          <a:xfrm>
            <a:off x="5957411" y="1984058"/>
            <a:ext cx="1236702" cy="310039"/>
          </a:xfrm>
          <a:prstGeom prst="rect">
            <a:avLst/>
          </a:prstGeom>
          <a:noFill/>
          <a:ln/>
        </p:spPr>
        <p:txBody>
          <a:bodyPr wrap="squar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Q2 2025: Mainnet Launch</a:t>
            </a:r>
            <a:endParaRPr lang="en-US" sz="950" dirty="0"/>
          </a:p>
        </p:txBody>
      </p:sp>
      <p:sp>
        <p:nvSpPr>
          <p:cNvPr id="17" name="Text 14"/>
          <p:cNvSpPr/>
          <p:nvPr/>
        </p:nvSpPr>
        <p:spPr>
          <a:xfrm>
            <a:off x="5957411" y="2393275"/>
            <a:ext cx="1236702" cy="2378869"/>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Deploy to Movement mainnet with full blockchain integration and x402 micropayments. Open public registration for developers and companies. Gather initial reviews and testimonials from early adopters. Launch first public buildathon campaigns with partner companies. Target: 500 registered developers, 2,000 code repositories, 50 companies.</a:t>
            </a:r>
            <a:endParaRPr lang="en-US" sz="750" dirty="0"/>
          </a:p>
        </p:txBody>
      </p:sp>
      <p:sp>
        <p:nvSpPr>
          <p:cNvPr id="18" name="Shape 15"/>
          <p:cNvSpPr/>
          <p:nvPr/>
        </p:nvSpPr>
        <p:spPr>
          <a:xfrm>
            <a:off x="5067240" y="4320659"/>
            <a:ext cx="297656" cy="15240"/>
          </a:xfrm>
          <a:prstGeom prst="roundRect">
            <a:avLst>
              <a:gd name="adj" fmla="val 97675"/>
            </a:avLst>
          </a:prstGeom>
          <a:solidFill>
            <a:srgbClr val="535455"/>
          </a:solidFill>
          <a:ln/>
        </p:spPr>
      </p:sp>
      <p:sp>
        <p:nvSpPr>
          <p:cNvPr id="19" name="Shape 16"/>
          <p:cNvSpPr/>
          <p:nvPr/>
        </p:nvSpPr>
        <p:spPr>
          <a:xfrm>
            <a:off x="5349657" y="4216718"/>
            <a:ext cx="223242" cy="223242"/>
          </a:xfrm>
          <a:prstGeom prst="roundRect">
            <a:avLst>
              <a:gd name="adj" fmla="val 6668"/>
            </a:avLst>
          </a:prstGeom>
          <a:solidFill>
            <a:srgbClr val="3A3B3C"/>
          </a:solidFill>
          <a:ln/>
        </p:spPr>
      </p:sp>
      <p:sp>
        <p:nvSpPr>
          <p:cNvPr id="20" name="Text 17"/>
          <p:cNvSpPr/>
          <p:nvPr/>
        </p:nvSpPr>
        <p:spPr>
          <a:xfrm>
            <a:off x="5386804" y="4235291"/>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CFCBBF"/>
                </a:solidFill>
                <a:latin typeface="Prata" pitchFamily="34" charset="0"/>
                <a:ea typeface="Prata" pitchFamily="34" charset="-122"/>
                <a:cs typeface="Prata" pitchFamily="34" charset="-120"/>
              </a:rPr>
              <a:t>3</a:t>
            </a:r>
            <a:endParaRPr lang="en-US" sz="1150" dirty="0"/>
          </a:p>
        </p:txBody>
      </p:sp>
      <p:sp>
        <p:nvSpPr>
          <p:cNvPr id="21" name="Text 18"/>
          <p:cNvSpPr/>
          <p:nvPr/>
        </p:nvSpPr>
        <p:spPr>
          <a:xfrm>
            <a:off x="3728442" y="4250769"/>
            <a:ext cx="1236702" cy="310039"/>
          </a:xfrm>
          <a:prstGeom prst="rect">
            <a:avLst/>
          </a:prstGeom>
          <a:noFill/>
          <a:ln/>
        </p:spPr>
        <p:txBody>
          <a:bodyPr wrap="square" lIns="0" tIns="0" rIns="0" bIns="0" rtlCol="0" anchor="t"/>
          <a:lstStyle/>
          <a:p>
            <a:pPr algn="r" indent="0" marL="0">
              <a:lnSpc>
                <a:spcPts val="1200"/>
              </a:lnSpc>
              <a:buNone/>
            </a:pPr>
            <a:r>
              <a:rPr lang="en-US" sz="950" dirty="0">
                <a:solidFill>
                  <a:srgbClr val="CFCBBF"/>
                </a:solidFill>
                <a:latin typeface="Prata" pitchFamily="34" charset="0"/>
                <a:ea typeface="Prata" pitchFamily="34" charset="-122"/>
                <a:cs typeface="Prata" pitchFamily="34" charset="-120"/>
              </a:rPr>
              <a:t>Q3 2025: Community Growth</a:t>
            </a:r>
            <a:endParaRPr lang="en-US" sz="950" dirty="0"/>
          </a:p>
        </p:txBody>
      </p:sp>
      <p:sp>
        <p:nvSpPr>
          <p:cNvPr id="22" name="Text 19"/>
          <p:cNvSpPr/>
          <p:nvPr/>
        </p:nvSpPr>
        <p:spPr>
          <a:xfrm>
            <a:off x="3728442" y="4659987"/>
            <a:ext cx="1236702" cy="2378869"/>
          </a:xfrm>
          <a:prstGeom prst="rect">
            <a:avLst/>
          </a:prstGeom>
          <a:noFill/>
          <a:ln/>
        </p:spPr>
        <p:txBody>
          <a:bodyPr wrap="square" lIns="0" tIns="0" rIns="0" bIns="0" rtlCol="0" anchor="t"/>
          <a:lstStyle/>
          <a:p>
            <a:pPr algn="r" indent="0" marL="0">
              <a:lnSpc>
                <a:spcPts val="1250"/>
              </a:lnSpc>
              <a:buNone/>
            </a:pPr>
            <a:r>
              <a:rPr lang="en-US" sz="750" dirty="0">
                <a:solidFill>
                  <a:srgbClr val="CFCBBF"/>
                </a:solidFill>
                <a:latin typeface="Raleway" pitchFamily="34" charset="0"/>
                <a:ea typeface="Raleway" pitchFamily="34" charset="-122"/>
                <a:cs typeface="Raleway" pitchFamily="34" charset="-120"/>
              </a:rPr>
              <a:t>Deep engagement with Movement blockchain community through hackathons, developer workshops, and educational content. Apply for Movement ecosystem grants and partnership programs. Integrate with major developer tools and platforms. Launch ambassador program. Target: 2,000 developers, 10,000 repositories, 200 companies.</a:t>
            </a:r>
            <a:endParaRPr lang="en-US" sz="750" dirty="0"/>
          </a:p>
        </p:txBody>
      </p:sp>
      <p:sp>
        <p:nvSpPr>
          <p:cNvPr id="23" name="Shape 20"/>
          <p:cNvSpPr/>
          <p:nvPr/>
        </p:nvSpPr>
        <p:spPr>
          <a:xfrm>
            <a:off x="5557659" y="5830967"/>
            <a:ext cx="297656" cy="15240"/>
          </a:xfrm>
          <a:prstGeom prst="roundRect">
            <a:avLst>
              <a:gd name="adj" fmla="val 97675"/>
            </a:avLst>
          </a:prstGeom>
          <a:solidFill>
            <a:srgbClr val="535455"/>
          </a:solidFill>
          <a:ln/>
        </p:spPr>
      </p:sp>
      <p:sp>
        <p:nvSpPr>
          <p:cNvPr id="24" name="Shape 21"/>
          <p:cNvSpPr/>
          <p:nvPr/>
        </p:nvSpPr>
        <p:spPr>
          <a:xfrm>
            <a:off x="5349657" y="5727025"/>
            <a:ext cx="223242" cy="223242"/>
          </a:xfrm>
          <a:prstGeom prst="roundRect">
            <a:avLst>
              <a:gd name="adj" fmla="val 6668"/>
            </a:avLst>
          </a:prstGeom>
          <a:solidFill>
            <a:srgbClr val="3A3B3C"/>
          </a:solidFill>
          <a:ln/>
        </p:spPr>
      </p:sp>
      <p:sp>
        <p:nvSpPr>
          <p:cNvPr id="25" name="Text 22"/>
          <p:cNvSpPr/>
          <p:nvPr/>
        </p:nvSpPr>
        <p:spPr>
          <a:xfrm>
            <a:off x="5386804" y="5745599"/>
            <a:ext cx="148828" cy="185976"/>
          </a:xfrm>
          <a:prstGeom prst="rect">
            <a:avLst/>
          </a:prstGeom>
          <a:noFill/>
          <a:ln/>
        </p:spPr>
        <p:txBody>
          <a:bodyPr wrap="none" lIns="0" tIns="0" rIns="0" bIns="0" rtlCol="0" anchor="t"/>
          <a:lstStyle/>
          <a:p>
            <a:pPr algn="ctr" indent="0" marL="0">
              <a:lnSpc>
                <a:spcPts val="1150"/>
              </a:lnSpc>
              <a:buNone/>
            </a:pPr>
            <a:r>
              <a:rPr lang="en-US" sz="1150" dirty="0">
                <a:solidFill>
                  <a:srgbClr val="CFCBBF"/>
                </a:solidFill>
                <a:latin typeface="Prata" pitchFamily="34" charset="0"/>
                <a:ea typeface="Prata" pitchFamily="34" charset="-122"/>
                <a:cs typeface="Prata" pitchFamily="34" charset="-120"/>
              </a:rPr>
              <a:t>4</a:t>
            </a:r>
            <a:endParaRPr lang="en-US" sz="1150" dirty="0"/>
          </a:p>
        </p:txBody>
      </p:sp>
      <p:sp>
        <p:nvSpPr>
          <p:cNvPr id="26" name="Text 23"/>
          <p:cNvSpPr/>
          <p:nvPr/>
        </p:nvSpPr>
        <p:spPr>
          <a:xfrm>
            <a:off x="5957411" y="5761077"/>
            <a:ext cx="1236702" cy="310039"/>
          </a:xfrm>
          <a:prstGeom prst="rect">
            <a:avLst/>
          </a:prstGeom>
          <a:noFill/>
          <a:ln/>
        </p:spPr>
        <p:txBody>
          <a:bodyPr wrap="square" lIns="0" tIns="0" rIns="0" bIns="0" rtlCol="0" anchor="t"/>
          <a:lstStyle/>
          <a:p>
            <a:pPr algn="l" indent="0" marL="0">
              <a:lnSpc>
                <a:spcPts val="1200"/>
              </a:lnSpc>
              <a:buNone/>
            </a:pPr>
            <a:r>
              <a:rPr lang="en-US" sz="950" dirty="0">
                <a:solidFill>
                  <a:srgbClr val="CFCBBF"/>
                </a:solidFill>
                <a:latin typeface="Prata" pitchFamily="34" charset="0"/>
                <a:ea typeface="Prata" pitchFamily="34" charset="-122"/>
                <a:cs typeface="Prata" pitchFamily="34" charset="-120"/>
              </a:rPr>
              <a:t>Q4 2025: Scale &amp; Expand</a:t>
            </a:r>
            <a:endParaRPr lang="en-US" sz="950" dirty="0"/>
          </a:p>
        </p:txBody>
      </p:sp>
      <p:sp>
        <p:nvSpPr>
          <p:cNvPr id="27" name="Text 24"/>
          <p:cNvSpPr/>
          <p:nvPr/>
        </p:nvSpPr>
        <p:spPr>
          <a:xfrm>
            <a:off x="5957411" y="6170295"/>
            <a:ext cx="1236702" cy="2537460"/>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Launch native mobile applications for iOS and Android. Introduce enterprise features including team accounts, advanced analytics, and custom buildathon management. Expand to additional blockchain networks for cross-chain functionality. Build strategic partnerships with coding bootcamps and universities. Target: 5,000 developers, 25,000 repositories.</a:t>
            </a:r>
            <a:endParaRPr lang="en-US" sz="750" dirty="0"/>
          </a:p>
        </p:txBody>
      </p:sp>
      <p:sp>
        <p:nvSpPr>
          <p:cNvPr id="28" name="Text 25"/>
          <p:cNvSpPr/>
          <p:nvPr/>
        </p:nvSpPr>
        <p:spPr>
          <a:xfrm>
            <a:off x="7443668" y="1057275"/>
            <a:ext cx="2255520" cy="185976"/>
          </a:xfrm>
          <a:prstGeom prst="rect">
            <a:avLst/>
          </a:prstGeom>
          <a:noFill/>
          <a:ln/>
        </p:spPr>
        <p:txBody>
          <a:bodyPr wrap="none" lIns="0" tIns="0" rIns="0" bIns="0" rtlCol="0" anchor="t"/>
          <a:lstStyle/>
          <a:p>
            <a:pPr algn="l" indent="0" marL="0">
              <a:lnSpc>
                <a:spcPts val="1450"/>
              </a:lnSpc>
              <a:buNone/>
            </a:pPr>
            <a:r>
              <a:rPr lang="en-US" sz="1150" dirty="0">
                <a:solidFill>
                  <a:srgbClr val="F2E782"/>
                </a:solidFill>
                <a:latin typeface="Prata" pitchFamily="34" charset="0"/>
                <a:ea typeface="Prata" pitchFamily="34" charset="-122"/>
                <a:cs typeface="Prata" pitchFamily="34" charset="-120"/>
              </a:rPr>
              <a:t>Revenue Streams &amp; Projections</a:t>
            </a:r>
            <a:endParaRPr lang="en-US" sz="1150" dirty="0"/>
          </a:p>
        </p:txBody>
      </p:sp>
      <p:sp>
        <p:nvSpPr>
          <p:cNvPr id="29" name="Text 26"/>
          <p:cNvSpPr/>
          <p:nvPr/>
        </p:nvSpPr>
        <p:spPr>
          <a:xfrm>
            <a:off x="7443668" y="1342430"/>
            <a:ext cx="3465671" cy="475774"/>
          </a:xfrm>
          <a:prstGeom prst="rect">
            <a:avLst/>
          </a:prstGeom>
          <a:noFill/>
          <a:ln/>
        </p:spPr>
        <p:txBody>
          <a:bodyPr wrap="square" lIns="0" tIns="0" rIns="0" bIns="0" rtlCol="0" anchor="t"/>
          <a:lstStyle/>
          <a:p>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CodeVault generates revenue through six diversified streams, creating a sustainable business model that scales with platform growth and user engagement.</a:t>
            </a:r>
            <a:endParaRPr lang="en-US" sz="750" dirty="0"/>
          </a:p>
        </p:txBody>
      </p:sp>
      <p:sp>
        <p:nvSpPr>
          <p:cNvPr id="30" name="Text 27"/>
          <p:cNvSpPr/>
          <p:nvPr/>
        </p:nvSpPr>
        <p:spPr>
          <a:xfrm>
            <a:off x="7443668" y="1979295"/>
            <a:ext cx="1670804" cy="327422"/>
          </a:xfrm>
          <a:prstGeom prst="rect">
            <a:avLst/>
          </a:prstGeom>
          <a:noFill/>
          <a:ln/>
        </p:spPr>
        <p:txBody>
          <a:bodyPr wrap="none" lIns="0" tIns="0" rIns="0" bIns="0" rtlCol="0" anchor="t"/>
          <a:lstStyle/>
          <a:p>
            <a:pPr algn="ctr" indent="0" marL="0">
              <a:lnSpc>
                <a:spcPts val="2550"/>
              </a:lnSpc>
              <a:buNone/>
            </a:pPr>
            <a:r>
              <a:rPr lang="en-US" sz="2550" dirty="0">
                <a:solidFill>
                  <a:srgbClr val="CFCBBF"/>
                </a:solidFill>
                <a:latin typeface="Prata" pitchFamily="34" charset="0"/>
                <a:ea typeface="Prata" pitchFamily="34" charset="-122"/>
                <a:cs typeface="Prata" pitchFamily="34" charset="-120"/>
              </a:rPr>
              <a:t>5%</a:t>
            </a:r>
            <a:endParaRPr lang="en-US" sz="2550" dirty="0"/>
          </a:p>
        </p:txBody>
      </p:sp>
      <p:sp>
        <p:nvSpPr>
          <p:cNvPr id="31" name="Text 28"/>
          <p:cNvSpPr/>
          <p:nvPr/>
        </p:nvSpPr>
        <p:spPr>
          <a:xfrm>
            <a:off x="7515225" y="2430661"/>
            <a:ext cx="1527691" cy="155019"/>
          </a:xfrm>
          <a:prstGeom prst="rect">
            <a:avLst/>
          </a:prstGeom>
          <a:noFill/>
          <a:ln/>
        </p:spPr>
        <p:txBody>
          <a:bodyPr wrap="none" lIns="0" tIns="0" rIns="0" bIns="0" rtlCol="0" anchor="t"/>
          <a:lstStyle/>
          <a:p>
            <a:pPr algn="ctr" indent="0" marL="0">
              <a:lnSpc>
                <a:spcPts val="1200"/>
              </a:lnSpc>
              <a:buNone/>
            </a:pPr>
            <a:r>
              <a:rPr lang="en-US" sz="950" dirty="0">
                <a:solidFill>
                  <a:srgbClr val="CFCBBF"/>
                </a:solidFill>
                <a:latin typeface="Prata" pitchFamily="34" charset="0"/>
                <a:ea typeface="Prata" pitchFamily="34" charset="-122"/>
                <a:cs typeface="Prata" pitchFamily="34" charset="-120"/>
              </a:rPr>
              <a:t>Buildathon Platform Fees</a:t>
            </a:r>
            <a:endParaRPr lang="en-US" sz="950" dirty="0"/>
          </a:p>
        </p:txBody>
      </p:sp>
      <p:sp>
        <p:nvSpPr>
          <p:cNvPr id="32" name="Text 29"/>
          <p:cNvSpPr/>
          <p:nvPr/>
        </p:nvSpPr>
        <p:spPr>
          <a:xfrm>
            <a:off x="7443668" y="2684859"/>
            <a:ext cx="1670804" cy="1110139"/>
          </a:xfrm>
          <a:prstGeom prst="rect">
            <a:avLst/>
          </a:prstGeom>
          <a:noFill/>
          <a:ln/>
        </p:spPr>
        <p:txBody>
          <a:bodyPr wrap="square" lIns="0" tIns="0" rIns="0" bIns="0" rtlCol="0" anchor="t"/>
          <a:lstStyle/>
          <a:p>
            <a:pPr algn="ctr" indent="0" marL="0">
              <a:lnSpc>
                <a:spcPts val="1250"/>
              </a:lnSpc>
              <a:buNone/>
            </a:pPr>
            <a:r>
              <a:rPr lang="en-US" sz="750" dirty="0">
                <a:solidFill>
                  <a:srgbClr val="CFCBBF"/>
                </a:solidFill>
                <a:latin typeface="Raleway" pitchFamily="34" charset="0"/>
                <a:ea typeface="Raleway" pitchFamily="34" charset="-122"/>
                <a:cs typeface="Raleway" pitchFamily="34" charset="-120"/>
              </a:rPr>
              <a:t>5% commission on all buildathon prize pools. With projected 200 campaigns averaging $10,000 prizes in Year 1, generating substantial recurring revenue as companies adopt competitive development model.</a:t>
            </a:r>
            <a:endParaRPr lang="en-US" sz="750" dirty="0"/>
          </a:p>
        </p:txBody>
      </p:sp>
      <p:sp>
        <p:nvSpPr>
          <p:cNvPr id="33" name="Text 30"/>
          <p:cNvSpPr/>
          <p:nvPr/>
        </p:nvSpPr>
        <p:spPr>
          <a:xfrm>
            <a:off x="9238417" y="1979295"/>
            <a:ext cx="1670923" cy="327422"/>
          </a:xfrm>
          <a:prstGeom prst="rect">
            <a:avLst/>
          </a:prstGeom>
          <a:noFill/>
          <a:ln/>
        </p:spPr>
        <p:txBody>
          <a:bodyPr wrap="none" lIns="0" tIns="0" rIns="0" bIns="0" rtlCol="0" anchor="t"/>
          <a:lstStyle/>
          <a:p>
            <a:pPr algn="ctr" indent="0" marL="0">
              <a:lnSpc>
                <a:spcPts val="2550"/>
              </a:lnSpc>
              <a:buNone/>
            </a:pPr>
            <a:r>
              <a:rPr lang="en-US" sz="2550" dirty="0">
                <a:solidFill>
                  <a:srgbClr val="CFCBBF"/>
                </a:solidFill>
                <a:latin typeface="Prata" pitchFamily="34" charset="0"/>
                <a:ea typeface="Prata" pitchFamily="34" charset="-122"/>
                <a:cs typeface="Prata" pitchFamily="34" charset="-120"/>
              </a:rPr>
              <a:t>10%</a:t>
            </a:r>
            <a:endParaRPr lang="en-US" sz="2550" dirty="0"/>
          </a:p>
        </p:txBody>
      </p:sp>
      <p:sp>
        <p:nvSpPr>
          <p:cNvPr id="34" name="Text 31"/>
          <p:cNvSpPr/>
          <p:nvPr/>
        </p:nvSpPr>
        <p:spPr>
          <a:xfrm>
            <a:off x="9238417" y="2430661"/>
            <a:ext cx="1670923" cy="310039"/>
          </a:xfrm>
          <a:prstGeom prst="rect">
            <a:avLst/>
          </a:prstGeom>
          <a:noFill/>
          <a:ln/>
        </p:spPr>
        <p:txBody>
          <a:bodyPr wrap="square" lIns="0" tIns="0" rIns="0" bIns="0" rtlCol="0" anchor="t"/>
          <a:lstStyle/>
          <a:p>
            <a:pPr algn="ctr" indent="0" marL="0">
              <a:lnSpc>
                <a:spcPts val="1200"/>
              </a:lnSpc>
              <a:buNone/>
            </a:pPr>
            <a:r>
              <a:rPr lang="en-US" sz="950" dirty="0">
                <a:solidFill>
                  <a:srgbClr val="CFCBBF"/>
                </a:solidFill>
                <a:latin typeface="Prata" pitchFamily="34" charset="0"/>
                <a:ea typeface="Prata" pitchFamily="34" charset="-122"/>
                <a:cs typeface="Prata" pitchFamily="34" charset="-120"/>
              </a:rPr>
              <a:t>Marketplace Transaction Fees</a:t>
            </a:r>
            <a:endParaRPr lang="en-US" sz="950" dirty="0"/>
          </a:p>
        </p:txBody>
      </p:sp>
      <p:sp>
        <p:nvSpPr>
          <p:cNvPr id="35" name="Text 32"/>
          <p:cNvSpPr/>
          <p:nvPr/>
        </p:nvSpPr>
        <p:spPr>
          <a:xfrm>
            <a:off x="9238417" y="2839879"/>
            <a:ext cx="1670923" cy="1110139"/>
          </a:xfrm>
          <a:prstGeom prst="rect">
            <a:avLst/>
          </a:prstGeom>
          <a:noFill/>
          <a:ln/>
        </p:spPr>
        <p:txBody>
          <a:bodyPr wrap="square" lIns="0" tIns="0" rIns="0" bIns="0" rtlCol="0" anchor="t"/>
          <a:lstStyle/>
          <a:p>
            <a:pPr algn="ctr" indent="0" marL="0">
              <a:lnSpc>
                <a:spcPts val="1250"/>
              </a:lnSpc>
              <a:buNone/>
            </a:pPr>
            <a:r>
              <a:rPr lang="en-US" sz="750" dirty="0">
                <a:solidFill>
                  <a:srgbClr val="CFCBBF"/>
                </a:solidFill>
                <a:latin typeface="Raleway" pitchFamily="34" charset="0"/>
                <a:ea typeface="Raleway" pitchFamily="34" charset="-122"/>
                <a:cs typeface="Raleway" pitchFamily="34" charset="-120"/>
              </a:rPr>
              <a:t>10% fee on all code sales (both demo and full downloads). Expected 50,000 transactions in Year 1 with average transaction value of $25, creating core revenue stream that grows with marketplace adoption.</a:t>
            </a:r>
            <a:endParaRPr lang="en-US" sz="750" dirty="0"/>
          </a:p>
        </p:txBody>
      </p:sp>
      <p:sp>
        <p:nvSpPr>
          <p:cNvPr id="36" name="Text 33"/>
          <p:cNvSpPr/>
          <p:nvPr/>
        </p:nvSpPr>
        <p:spPr>
          <a:xfrm>
            <a:off x="7443668" y="4197906"/>
            <a:ext cx="1670804" cy="327422"/>
          </a:xfrm>
          <a:prstGeom prst="rect">
            <a:avLst/>
          </a:prstGeom>
          <a:noFill/>
          <a:ln/>
        </p:spPr>
        <p:txBody>
          <a:bodyPr wrap="none" lIns="0" tIns="0" rIns="0" bIns="0" rtlCol="0" anchor="t"/>
          <a:lstStyle/>
          <a:p>
            <a:pPr algn="ctr" indent="0" marL="0">
              <a:lnSpc>
                <a:spcPts val="2550"/>
              </a:lnSpc>
              <a:buNone/>
            </a:pPr>
            <a:r>
              <a:rPr lang="en-US" sz="2550" dirty="0">
                <a:solidFill>
                  <a:srgbClr val="CFCBBF"/>
                </a:solidFill>
                <a:latin typeface="Prata" pitchFamily="34" charset="0"/>
                <a:ea typeface="Prata" pitchFamily="34" charset="-122"/>
                <a:cs typeface="Prata" pitchFamily="34" charset="-120"/>
              </a:rPr>
              <a:t>$150</a:t>
            </a:r>
            <a:endParaRPr lang="en-US" sz="2550" dirty="0"/>
          </a:p>
        </p:txBody>
      </p:sp>
      <p:sp>
        <p:nvSpPr>
          <p:cNvPr id="37" name="Text 34"/>
          <p:cNvSpPr/>
          <p:nvPr/>
        </p:nvSpPr>
        <p:spPr>
          <a:xfrm>
            <a:off x="7443668" y="4649272"/>
            <a:ext cx="1670804" cy="310039"/>
          </a:xfrm>
          <a:prstGeom prst="rect">
            <a:avLst/>
          </a:prstGeom>
          <a:noFill/>
          <a:ln/>
        </p:spPr>
        <p:txBody>
          <a:bodyPr wrap="square" lIns="0" tIns="0" rIns="0" bIns="0" rtlCol="0" anchor="t"/>
          <a:lstStyle/>
          <a:p>
            <a:pPr algn="ctr" indent="0" marL="0">
              <a:lnSpc>
                <a:spcPts val="1200"/>
              </a:lnSpc>
              <a:buNone/>
            </a:pPr>
            <a:r>
              <a:rPr lang="en-US" sz="950" dirty="0">
                <a:solidFill>
                  <a:srgbClr val="CFCBBF"/>
                </a:solidFill>
                <a:latin typeface="Prata" pitchFamily="34" charset="0"/>
                <a:ea typeface="Prata" pitchFamily="34" charset="-122"/>
                <a:cs typeface="Prata" pitchFamily="34" charset="-120"/>
              </a:rPr>
              <a:t>Featured Listing Subscriptions</a:t>
            </a:r>
            <a:endParaRPr lang="en-US" sz="950" dirty="0"/>
          </a:p>
        </p:txBody>
      </p:sp>
      <p:sp>
        <p:nvSpPr>
          <p:cNvPr id="38" name="Text 35"/>
          <p:cNvSpPr/>
          <p:nvPr/>
        </p:nvSpPr>
        <p:spPr>
          <a:xfrm>
            <a:off x="7443668" y="5058489"/>
            <a:ext cx="1670804" cy="1110139"/>
          </a:xfrm>
          <a:prstGeom prst="rect">
            <a:avLst/>
          </a:prstGeom>
          <a:noFill/>
          <a:ln/>
        </p:spPr>
        <p:txBody>
          <a:bodyPr wrap="square" lIns="0" tIns="0" rIns="0" bIns="0" rtlCol="0" anchor="t"/>
          <a:lstStyle/>
          <a:p>
            <a:pPr algn="ctr" indent="0" marL="0">
              <a:lnSpc>
                <a:spcPts val="1250"/>
              </a:lnSpc>
              <a:buNone/>
            </a:pPr>
            <a:r>
              <a:rPr lang="en-US" sz="750" dirty="0">
                <a:solidFill>
                  <a:srgbClr val="CFCBBF"/>
                </a:solidFill>
                <a:latin typeface="Raleway" pitchFamily="34" charset="0"/>
                <a:ea typeface="Raleway" pitchFamily="34" charset="-122"/>
                <a:cs typeface="Raleway" pitchFamily="34" charset="-120"/>
              </a:rPr>
              <a:t>Premium placement options ranging from $50-200/month depending on category and prominence. Expected 100 developers subscribing to featured listings for increased visibility and sales.</a:t>
            </a:r>
            <a:endParaRPr lang="en-US" sz="750" dirty="0"/>
          </a:p>
        </p:txBody>
      </p:sp>
      <p:sp>
        <p:nvSpPr>
          <p:cNvPr id="39" name="Text 36"/>
          <p:cNvSpPr/>
          <p:nvPr/>
        </p:nvSpPr>
        <p:spPr>
          <a:xfrm>
            <a:off x="9238417" y="4197906"/>
            <a:ext cx="1670923" cy="327422"/>
          </a:xfrm>
          <a:prstGeom prst="rect">
            <a:avLst/>
          </a:prstGeom>
          <a:noFill/>
          <a:ln/>
        </p:spPr>
        <p:txBody>
          <a:bodyPr wrap="none" lIns="0" tIns="0" rIns="0" bIns="0" rtlCol="0" anchor="t"/>
          <a:lstStyle/>
          <a:p>
            <a:pPr algn="ctr" indent="0" marL="0">
              <a:lnSpc>
                <a:spcPts val="2550"/>
              </a:lnSpc>
              <a:buNone/>
            </a:pPr>
            <a:r>
              <a:rPr lang="en-US" sz="2550" dirty="0">
                <a:solidFill>
                  <a:srgbClr val="CFCBBF"/>
                </a:solidFill>
                <a:latin typeface="Prata" pitchFamily="34" charset="0"/>
                <a:ea typeface="Prata" pitchFamily="34" charset="-122"/>
                <a:cs typeface="Prata" pitchFamily="34" charset="-120"/>
              </a:rPr>
              <a:t>$25</a:t>
            </a:r>
            <a:endParaRPr lang="en-US" sz="2550" dirty="0"/>
          </a:p>
        </p:txBody>
      </p:sp>
      <p:sp>
        <p:nvSpPr>
          <p:cNvPr id="40" name="Text 37"/>
          <p:cNvSpPr/>
          <p:nvPr/>
        </p:nvSpPr>
        <p:spPr>
          <a:xfrm>
            <a:off x="9284256" y="4649272"/>
            <a:ext cx="1579126" cy="155019"/>
          </a:xfrm>
          <a:prstGeom prst="rect">
            <a:avLst/>
          </a:prstGeom>
          <a:noFill/>
          <a:ln/>
        </p:spPr>
        <p:txBody>
          <a:bodyPr wrap="none" lIns="0" tIns="0" rIns="0" bIns="0" rtlCol="0" anchor="t"/>
          <a:lstStyle/>
          <a:p>
            <a:pPr algn="ctr" indent="0" marL="0">
              <a:lnSpc>
                <a:spcPts val="1200"/>
              </a:lnSpc>
              <a:buNone/>
            </a:pPr>
            <a:r>
              <a:rPr lang="en-US" sz="950" dirty="0">
                <a:solidFill>
                  <a:srgbClr val="CFCBBF"/>
                </a:solidFill>
                <a:latin typeface="Prata" pitchFamily="34" charset="0"/>
                <a:ea typeface="Prata" pitchFamily="34" charset="-122"/>
                <a:cs typeface="Prata" pitchFamily="34" charset="-120"/>
              </a:rPr>
              <a:t>Verified Developer Badges</a:t>
            </a:r>
            <a:endParaRPr lang="en-US" sz="950" dirty="0"/>
          </a:p>
        </p:txBody>
      </p:sp>
      <p:sp>
        <p:nvSpPr>
          <p:cNvPr id="41" name="Text 38"/>
          <p:cNvSpPr/>
          <p:nvPr/>
        </p:nvSpPr>
        <p:spPr>
          <a:xfrm>
            <a:off x="9238417" y="4903470"/>
            <a:ext cx="1670923" cy="951548"/>
          </a:xfrm>
          <a:prstGeom prst="rect">
            <a:avLst/>
          </a:prstGeom>
          <a:noFill/>
          <a:ln/>
        </p:spPr>
        <p:txBody>
          <a:bodyPr wrap="square" lIns="0" tIns="0" rIns="0" bIns="0" rtlCol="0" anchor="t"/>
          <a:lstStyle/>
          <a:p>
            <a:pPr algn="ctr" indent="0" marL="0">
              <a:lnSpc>
                <a:spcPts val="1250"/>
              </a:lnSpc>
              <a:buNone/>
            </a:pPr>
            <a:r>
              <a:rPr lang="en-US" sz="750" dirty="0">
                <a:solidFill>
                  <a:srgbClr val="CFCBBF"/>
                </a:solidFill>
                <a:latin typeface="Raleway" pitchFamily="34" charset="0"/>
                <a:ea typeface="Raleway" pitchFamily="34" charset="-122"/>
                <a:cs typeface="Raleway" pitchFamily="34" charset="-120"/>
              </a:rPr>
              <a:t>Monthly subscription for enhanced profile verification, priority support, and trust signals. Projected 200 active subscriptions as developers invest in reputation building to increase sales.</a:t>
            </a:r>
            <a:endParaRPr lang="en-US" sz="750" dirty="0"/>
          </a:p>
        </p:txBody>
      </p:sp>
      <p:sp>
        <p:nvSpPr>
          <p:cNvPr id="42" name="Text 39"/>
          <p:cNvSpPr/>
          <p:nvPr/>
        </p:nvSpPr>
        <p:spPr>
          <a:xfrm>
            <a:off x="7443668" y="6416516"/>
            <a:ext cx="1670804" cy="327422"/>
          </a:xfrm>
          <a:prstGeom prst="rect">
            <a:avLst/>
          </a:prstGeom>
          <a:noFill/>
          <a:ln/>
        </p:spPr>
        <p:txBody>
          <a:bodyPr wrap="none" lIns="0" tIns="0" rIns="0" bIns="0" rtlCol="0" anchor="t"/>
          <a:lstStyle/>
          <a:p>
            <a:pPr algn="ctr" indent="0" marL="0">
              <a:lnSpc>
                <a:spcPts val="2550"/>
              </a:lnSpc>
              <a:buNone/>
            </a:pPr>
            <a:r>
              <a:rPr lang="en-US" sz="2550" dirty="0">
                <a:solidFill>
                  <a:srgbClr val="CFCBBF"/>
                </a:solidFill>
                <a:latin typeface="Prata" pitchFamily="34" charset="0"/>
                <a:ea typeface="Prata" pitchFamily="34" charset="-122"/>
                <a:cs typeface="Prata" pitchFamily="34" charset="-120"/>
              </a:rPr>
              <a:t>$299</a:t>
            </a:r>
            <a:endParaRPr lang="en-US" sz="2550" dirty="0"/>
          </a:p>
        </p:txBody>
      </p:sp>
      <p:sp>
        <p:nvSpPr>
          <p:cNvPr id="43" name="Text 40"/>
          <p:cNvSpPr/>
          <p:nvPr/>
        </p:nvSpPr>
        <p:spPr>
          <a:xfrm>
            <a:off x="7658814" y="6867882"/>
            <a:ext cx="1240393" cy="155019"/>
          </a:xfrm>
          <a:prstGeom prst="rect">
            <a:avLst/>
          </a:prstGeom>
          <a:noFill/>
          <a:ln/>
        </p:spPr>
        <p:txBody>
          <a:bodyPr wrap="none" lIns="0" tIns="0" rIns="0" bIns="0" rtlCol="0" anchor="t"/>
          <a:lstStyle/>
          <a:p>
            <a:pPr algn="ctr" indent="0" marL="0">
              <a:lnSpc>
                <a:spcPts val="1200"/>
              </a:lnSpc>
              <a:buNone/>
            </a:pPr>
            <a:r>
              <a:rPr lang="en-US" sz="950" dirty="0">
                <a:solidFill>
                  <a:srgbClr val="CFCBBF"/>
                </a:solidFill>
                <a:latin typeface="Prata" pitchFamily="34" charset="0"/>
                <a:ea typeface="Prata" pitchFamily="34" charset="-122"/>
                <a:cs typeface="Prata" pitchFamily="34" charset="-120"/>
              </a:rPr>
              <a:t>Enterprise Solutions</a:t>
            </a:r>
            <a:endParaRPr lang="en-US" sz="950" dirty="0"/>
          </a:p>
        </p:txBody>
      </p:sp>
      <p:sp>
        <p:nvSpPr>
          <p:cNvPr id="44" name="Text 41"/>
          <p:cNvSpPr/>
          <p:nvPr/>
        </p:nvSpPr>
        <p:spPr>
          <a:xfrm>
            <a:off x="7443668" y="7122081"/>
            <a:ext cx="1670804" cy="951548"/>
          </a:xfrm>
          <a:prstGeom prst="rect">
            <a:avLst/>
          </a:prstGeom>
          <a:noFill/>
          <a:ln/>
        </p:spPr>
        <p:txBody>
          <a:bodyPr wrap="square" lIns="0" tIns="0" rIns="0" bIns="0" rtlCol="0" anchor="t"/>
          <a:lstStyle/>
          <a:p>
            <a:pPr algn="ctr" indent="0" marL="0">
              <a:lnSpc>
                <a:spcPts val="1250"/>
              </a:lnSpc>
              <a:buNone/>
            </a:pPr>
            <a:r>
              <a:rPr lang="en-US" sz="750" dirty="0">
                <a:solidFill>
                  <a:srgbClr val="CFCBBF"/>
                </a:solidFill>
                <a:latin typeface="Raleway" pitchFamily="34" charset="0"/>
                <a:ea typeface="Raleway" pitchFamily="34" charset="-122"/>
                <a:cs typeface="Raleway" pitchFamily="34" charset="-120"/>
              </a:rPr>
              <a:t>Custom pricing for large organizations requiring dedicated buildathon management, private marketplaces, team accounts, and advanced analytics. Target: 10 enterprise customers in Year 1.</a:t>
            </a:r>
            <a:endParaRPr lang="en-US" sz="750" dirty="0"/>
          </a:p>
        </p:txBody>
      </p:sp>
      <p:sp>
        <p:nvSpPr>
          <p:cNvPr id="45" name="Text 42"/>
          <p:cNvSpPr/>
          <p:nvPr/>
        </p:nvSpPr>
        <p:spPr>
          <a:xfrm>
            <a:off x="9238417" y="6416516"/>
            <a:ext cx="1670923" cy="327422"/>
          </a:xfrm>
          <a:prstGeom prst="rect">
            <a:avLst/>
          </a:prstGeom>
          <a:noFill/>
          <a:ln/>
        </p:spPr>
        <p:txBody>
          <a:bodyPr wrap="none" lIns="0" tIns="0" rIns="0" bIns="0" rtlCol="0" anchor="t"/>
          <a:lstStyle/>
          <a:p>
            <a:pPr algn="ctr" indent="0" marL="0">
              <a:lnSpc>
                <a:spcPts val="2550"/>
              </a:lnSpc>
              <a:buNone/>
            </a:pPr>
            <a:r>
              <a:rPr lang="en-US" sz="2550" dirty="0">
                <a:solidFill>
                  <a:srgbClr val="CFCBBF"/>
                </a:solidFill>
                <a:latin typeface="Prata" pitchFamily="34" charset="0"/>
                <a:ea typeface="Prata" pitchFamily="34" charset="-122"/>
                <a:cs typeface="Prata" pitchFamily="34" charset="-120"/>
              </a:rPr>
              <a:t>$199</a:t>
            </a:r>
            <a:endParaRPr lang="en-US" sz="2550" dirty="0"/>
          </a:p>
        </p:txBody>
      </p:sp>
      <p:sp>
        <p:nvSpPr>
          <p:cNvPr id="46" name="Text 43"/>
          <p:cNvSpPr/>
          <p:nvPr/>
        </p:nvSpPr>
        <p:spPr>
          <a:xfrm>
            <a:off x="9419273" y="6867882"/>
            <a:ext cx="1309211" cy="155019"/>
          </a:xfrm>
          <a:prstGeom prst="rect">
            <a:avLst/>
          </a:prstGeom>
          <a:noFill/>
          <a:ln/>
        </p:spPr>
        <p:txBody>
          <a:bodyPr wrap="none" lIns="0" tIns="0" rIns="0" bIns="0" rtlCol="0" anchor="t"/>
          <a:lstStyle/>
          <a:p>
            <a:pPr algn="ctr" indent="0" marL="0">
              <a:lnSpc>
                <a:spcPts val="1200"/>
              </a:lnSpc>
              <a:buNone/>
            </a:pPr>
            <a:r>
              <a:rPr lang="en-US" sz="950" dirty="0">
                <a:solidFill>
                  <a:srgbClr val="CFCBBF"/>
                </a:solidFill>
                <a:latin typeface="Prata" pitchFamily="34" charset="0"/>
                <a:ea typeface="Prata" pitchFamily="34" charset="-122"/>
                <a:cs typeface="Prata" pitchFamily="34" charset="-120"/>
              </a:rPr>
              <a:t>Developer API Access</a:t>
            </a:r>
            <a:endParaRPr lang="en-US" sz="950" dirty="0"/>
          </a:p>
        </p:txBody>
      </p:sp>
      <p:sp>
        <p:nvSpPr>
          <p:cNvPr id="47" name="Text 44"/>
          <p:cNvSpPr/>
          <p:nvPr/>
        </p:nvSpPr>
        <p:spPr>
          <a:xfrm>
            <a:off x="9238417" y="7122081"/>
            <a:ext cx="1670923" cy="951548"/>
          </a:xfrm>
          <a:prstGeom prst="rect">
            <a:avLst/>
          </a:prstGeom>
          <a:noFill/>
          <a:ln/>
        </p:spPr>
        <p:txBody>
          <a:bodyPr wrap="square" lIns="0" tIns="0" rIns="0" bIns="0" rtlCol="0" anchor="t"/>
          <a:lstStyle/>
          <a:p>
            <a:pPr algn="ctr" indent="0" marL="0">
              <a:lnSpc>
                <a:spcPts val="1250"/>
              </a:lnSpc>
              <a:buNone/>
            </a:pPr>
            <a:r>
              <a:rPr lang="en-US" sz="750" dirty="0">
                <a:solidFill>
                  <a:srgbClr val="CFCBBF"/>
                </a:solidFill>
                <a:latin typeface="Raleway" pitchFamily="34" charset="0"/>
                <a:ea typeface="Raleway" pitchFamily="34" charset="-122"/>
                <a:cs typeface="Raleway" pitchFamily="34" charset="-120"/>
              </a:rPr>
              <a:t>Tiered API access ($99-499/month) for developers building tools, integrations, or applications on top of CodeVault platform data and functionality. Expected 50 API subscribers.</a:t>
            </a:r>
            <a:endParaRPr lang="en-US" sz="750" dirty="0"/>
          </a:p>
        </p:txBody>
      </p:sp>
      <p:sp>
        <p:nvSpPr>
          <p:cNvPr id="48" name="Shape 45"/>
          <p:cNvSpPr/>
          <p:nvPr/>
        </p:nvSpPr>
        <p:spPr>
          <a:xfrm>
            <a:off x="7443668" y="8185190"/>
            <a:ext cx="3465671" cy="1309926"/>
          </a:xfrm>
          <a:prstGeom prst="roundRect">
            <a:avLst>
              <a:gd name="adj" fmla="val 1136"/>
            </a:avLst>
          </a:prstGeom>
          <a:solidFill>
            <a:srgbClr val="443D09"/>
          </a:solidFill>
          <a:ln/>
        </p:spPr>
      </p:sp>
      <p:pic>
        <p:nvPicPr>
          <p:cNvPr id="49" name="Image 1" descr="preencoded.png">    </p:cNvPr>
          <p:cNvPicPr>
            <a:picLocks noChangeAspect="1"/>
          </p:cNvPicPr>
          <p:nvPr/>
        </p:nvPicPr>
        <p:blipFill>
          <a:blip r:embed="rId3"/>
          <a:stretch>
            <a:fillRect/>
          </a:stretch>
        </p:blipFill>
        <p:spPr>
          <a:xfrm>
            <a:off x="7542848" y="8314968"/>
            <a:ext cx="155019" cy="123944"/>
          </a:xfrm>
          <a:prstGeom prst="rect">
            <a:avLst/>
          </a:prstGeom>
        </p:spPr>
      </p:pic>
      <p:sp>
        <p:nvSpPr>
          <p:cNvPr id="50" name="Text 46"/>
          <p:cNvSpPr/>
          <p:nvPr/>
        </p:nvSpPr>
        <p:spPr>
          <a:xfrm>
            <a:off x="7797046" y="8309134"/>
            <a:ext cx="2185749" cy="155019"/>
          </a:xfrm>
          <a:prstGeom prst="rect">
            <a:avLst/>
          </a:prstGeom>
          <a:noFill/>
          <a:ln/>
        </p:spPr>
        <p:txBody>
          <a:bodyPr wrap="none" lIns="0" tIns="0" rIns="0" bIns="0" rtlCol="0" anchor="t"/>
          <a:lstStyle/>
          <a:p>
            <a:pPr algn="l" indent="0" marL="0">
              <a:lnSpc>
                <a:spcPts val="1200"/>
              </a:lnSpc>
              <a:buNone/>
            </a:pPr>
            <a:r>
              <a:rPr lang="en-US" sz="950" dirty="0">
                <a:solidFill>
                  <a:srgbClr val="FFFFFF"/>
                </a:solidFill>
                <a:latin typeface="Prata" pitchFamily="34" charset="0"/>
                <a:ea typeface="Prata" pitchFamily="34" charset="-122"/>
                <a:cs typeface="Prata" pitchFamily="34" charset="-120"/>
              </a:rPr>
              <a:t>Year 1 Revenue Projection: $258,000</a:t>
            </a:r>
            <a:endParaRPr lang="en-US" sz="950" dirty="0"/>
          </a:p>
        </p:txBody>
      </p:sp>
      <p:sp>
        <p:nvSpPr>
          <p:cNvPr id="51" name="Text 47"/>
          <p:cNvSpPr/>
          <p:nvPr/>
        </p:nvSpPr>
        <p:spPr>
          <a:xfrm>
            <a:off x="7797046" y="8563332"/>
            <a:ext cx="3013115" cy="792956"/>
          </a:xfrm>
          <a:prstGeom prst="rect">
            <a:avLst/>
          </a:prstGeom>
          <a:noFill/>
          <a:ln/>
        </p:spPr>
        <p:txBody>
          <a:bodyPr wrap="square" lIns="0" tIns="0" rIns="0" bIns="0" rtlCol="0" anchor="t"/>
          <a:lstStyle/>
          <a:p>
            <a:pPr algn="l" indent="0" marL="0">
              <a:lnSpc>
                <a:spcPts val="1250"/>
              </a:lnSpc>
              <a:buNone/>
            </a:pPr>
            <a:r>
              <a:rPr lang="en-US" sz="750" dirty="0">
                <a:solidFill>
                  <a:srgbClr val="FFFFFF"/>
                </a:solidFill>
                <a:latin typeface="Raleway" pitchFamily="34" charset="0"/>
                <a:ea typeface="Raleway" pitchFamily="34" charset="-122"/>
                <a:cs typeface="Raleway" pitchFamily="34" charset="-120"/>
              </a:rPr>
              <a:t>Conservative estimate based on 5,000 registered developers, 25,000 code repositories, 200 companies, 200 buildathon campaigns, and 50,000 marketplace transactions. Revenue scales significantly in Years 2-3 as network effects strengthen and enterprise adoption increases.</a:t>
            </a:r>
            <a:endParaRPr lang="en-US" sz="750" dirty="0"/>
          </a:p>
        </p:txBody>
      </p:sp>
      <p:sp>
        <p:nvSpPr>
          <p:cNvPr id="52" name="Text 48"/>
          <p:cNvSpPr/>
          <p:nvPr/>
        </p:nvSpPr>
        <p:spPr>
          <a:xfrm>
            <a:off x="3728442" y="9718238"/>
            <a:ext cx="7173397" cy="475774"/>
          </a:xfrm>
          <a:prstGeom prst="rect">
            <a:avLst/>
          </a:prstGeom>
          <a:noFill/>
          <a:ln/>
        </p:spPr>
        <p:txBody>
          <a:bodyPr wrap="square" lIns="0" tIns="0" rIns="0" bIns="0" rtlCol="0" anchor="t"/>
          <a:lstStyle/>
          <a:p>
            <a:pPr algn="l" indent="0" marL="0">
              <a:lnSpc>
                <a:spcPts val="1250"/>
              </a:lnSpc>
              <a:buNone/>
            </a:pPr>
            <a:r>
              <a:rPr lang="en-US" sz="750" b="1" dirty="0">
                <a:solidFill>
                  <a:srgbClr val="CFCBBF"/>
                </a:solidFill>
                <a:latin typeface="Raleway" pitchFamily="34" charset="0"/>
                <a:ea typeface="Raleway" pitchFamily="34" charset="-122"/>
                <a:cs typeface="Raleway" pitchFamily="34" charset="-120"/>
              </a:rPr>
              <a:t>Competitive Advantages:</a:t>
            </a:r>
            <a:pPr algn="l" indent="0" marL="0">
              <a:lnSpc>
                <a:spcPts val="1250"/>
              </a:lnSpc>
              <a:buNone/>
            </a:pPr>
            <a:r>
              <a:rPr lang="en-US" sz="750" dirty="0">
                <a:solidFill>
                  <a:srgbClr val="CFCBBF"/>
                </a:solidFill>
                <a:latin typeface="Raleway" pitchFamily="34" charset="0"/>
                <a:ea typeface="Raleway" pitchFamily="34" charset="-122"/>
                <a:cs typeface="Raleway" pitchFamily="34" charset="-120"/>
              </a:rPr>
              <a:t> First-mover advantage in code monetization, Movement blockchain partnership for micropayment infrastructure, AI-powered quality assurance creating trusted marketplace, and buildathon system offering 70-90% cost savings versus traditional development. Strong network effects as more developers attract more buyers and vice versa.</a:t>
            </a:r>
            <a:endParaRPr lang="en-US" sz="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2026-01-10T06:41:49Z</dcterms:created>
  <dcterms:modified xsi:type="dcterms:W3CDTF">2026-01-10T06:41:49Z</dcterms:modified>
</cp:coreProperties>
</file>